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comments/comment1.xml" ContentType="application/vnd.openxmlformats-officedocument.presentationml.comments+xml"/>
  <Override PartName="/ppt/comments/comment2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7" r:id="rId3"/>
    <p:sldId id="296" r:id="rId4"/>
    <p:sldId id="269" r:id="rId5"/>
    <p:sldId id="297" r:id="rId6"/>
    <p:sldId id="299" r:id="rId7"/>
    <p:sldId id="277" r:id="rId8"/>
    <p:sldId id="281" r:id="rId9"/>
    <p:sldId id="302" r:id="rId10"/>
    <p:sldId id="298" r:id="rId11"/>
    <p:sldId id="290" r:id="rId12"/>
    <p:sldId id="284" r:id="rId13"/>
    <p:sldId id="288" r:id="rId14"/>
    <p:sldId id="291" r:id="rId15"/>
    <p:sldId id="292" r:id="rId16"/>
    <p:sldId id="264" r:id="rId17"/>
    <p:sldId id="265" r:id="rId18"/>
    <p:sldId id="287" r:id="rId19"/>
    <p:sldId id="285" r:id="rId20"/>
    <p:sldId id="300" r:id="rId21"/>
    <p:sldId id="301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Oliver Cornely" initials="OC" lastIdx="2" clrIdx="0">
    <p:extLst>
      <p:ext uri="{19B8F6BF-5375-455C-9EA6-DF929625EA0E}">
        <p15:presenceInfo xmlns:p15="http://schemas.microsoft.com/office/powerpoint/2012/main" userId="48428daffbb8f0d7" providerId="Windows Live"/>
      </p:ext>
    </p:extLst>
  </p:cmAuthor>
  <p:cmAuthor id="2" name="Patterson, Thomas F" initials="PTF" lastIdx="12" clrIdx="1">
    <p:extLst>
      <p:ext uri="{19B8F6BF-5375-455C-9EA6-DF929625EA0E}">
        <p15:presenceInfo xmlns:p15="http://schemas.microsoft.com/office/powerpoint/2012/main" userId="S-1-5-21-2040614739-809196085-285429281-19127" providerId="AD"/>
      </p:ext>
    </p:extLst>
  </p:cmAuthor>
  <p:cmAuthor id="3" name="Prof. Dr. med. Oliver A. Cornely" initials="OC" lastIdx="10" clrIdx="2">
    <p:extLst>
      <p:ext uri="{19B8F6BF-5375-455C-9EA6-DF929625EA0E}">
        <p15:presenceInfo xmlns:p15="http://schemas.microsoft.com/office/powerpoint/2012/main" userId="Prof. Dr. med. Oliver A. Cornel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2E19"/>
    <a:srgbClr val="548ECB"/>
    <a:srgbClr val="BE2F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9451" autoAdjust="0"/>
    <p:restoredTop sz="86354" autoAdjust="0"/>
  </p:normalViewPr>
  <p:slideViewPr>
    <p:cSldViewPr snapToGrid="0">
      <p:cViewPr varScale="1">
        <p:scale>
          <a:sx n="76" d="100"/>
          <a:sy n="76" d="100"/>
        </p:scale>
        <p:origin x="102" y="216"/>
      </p:cViewPr>
      <p:guideLst>
        <p:guide orient="horz" pos="2160"/>
        <p:guide pos="3840"/>
      </p:guideLst>
    </p:cSldViewPr>
  </p:slideViewPr>
  <p:outlineViewPr>
    <p:cViewPr>
      <p:scale>
        <a:sx n="100" d="100"/>
        <a:sy n="100" d="100"/>
      </p:scale>
      <p:origin x="0" y="-38568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0-01-13T15:45:28.564" idx="1">
    <p:pos x="10" y="10"/>
    <p:text>what do you think about expanding this ? to be less specific--How will biomarkers be deemed equivalent for trials?</p:text>
    <p:extLst>
      <p:ext uri="{C676402C-5697-4E1C-873F-D02D1690AC5C}">
        <p15:threadingInfo xmlns:p15="http://schemas.microsoft.com/office/powerpoint/2012/main" timeZoneBias="36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0-01-13T15:49:12.770" idx="7">
    <p:pos x="10" y="10"/>
    <p:text/>
    <p:extLst>
      <p:ext uri="{C676402C-5697-4E1C-873F-D02D1690AC5C}">
        <p15:threadingInfo xmlns:p15="http://schemas.microsoft.com/office/powerpoint/2012/main" timeZoneBias="36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AAAM Lugano 2020</a:t>
            </a:r>
          </a:p>
        </p:txBody>
      </p:sp>
    </p:spTree>
    <p:extLst>
      <p:ext uri="{BB962C8B-B14F-4D97-AF65-F5344CB8AC3E}">
        <p14:creationId xmlns:p14="http://schemas.microsoft.com/office/powerpoint/2010/main" val="2504563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792627"/>
            <a:ext cx="10515600" cy="340656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AAAM Lugano 2020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0293DDBB-334C-4F15-B307-5C442FCAB6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771134"/>
            <a:ext cx="10514012" cy="963828"/>
          </a:xfrm>
        </p:spPr>
        <p:txBody>
          <a:bodyPr anchor="b">
            <a:normAutofit/>
          </a:bodyPr>
          <a:lstStyle>
            <a:lvl1pPr>
              <a:defRPr sz="2800" b="1">
                <a:latin typeface="+mn-lt"/>
              </a:defRPr>
            </a:lvl1pPr>
          </a:lstStyle>
          <a:p>
            <a:r>
              <a:rPr lang="de-DE" dirty="0"/>
              <a:t>Mastertitelformat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4825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AAAM Lugano 2020</a:t>
            </a:r>
          </a:p>
        </p:txBody>
      </p:sp>
    </p:spTree>
    <p:extLst>
      <p:ext uri="{BB962C8B-B14F-4D97-AF65-F5344CB8AC3E}">
        <p14:creationId xmlns:p14="http://schemas.microsoft.com/office/powerpoint/2010/main" val="41238703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660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xxx</a:t>
            </a:r>
          </a:p>
          <a:p>
            <a:pPr lvl="1"/>
            <a:r>
              <a:rPr lang="de-DE" dirty="0"/>
              <a:t>xxx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dirty="0"/>
              <a:t>AAAM Lugano 2020</a:t>
            </a:r>
          </a:p>
        </p:txBody>
      </p:sp>
    </p:spTree>
    <p:extLst>
      <p:ext uri="{BB962C8B-B14F-4D97-AF65-F5344CB8AC3E}">
        <p14:creationId xmlns:p14="http://schemas.microsoft.com/office/powerpoint/2010/main" val="1102304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4FC0352-6D48-4A74-AD9A-A0388AE5B80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8" t="3974" r="3298" b="3974"/>
          <a:stretch/>
        </p:blipFill>
        <p:spPr>
          <a:xfrm>
            <a:off x="1408670" y="126316"/>
            <a:ext cx="9374660" cy="6605368"/>
          </a:xfrm>
          <a:prstGeom prst="rect">
            <a:avLst/>
          </a:prstGeom>
          <a:solidFill>
            <a:srgbClr val="BF2E19"/>
          </a:solidFill>
          <a:ln>
            <a:solidFill>
              <a:srgbClr val="548ECB"/>
            </a:solidFill>
          </a:ln>
        </p:spPr>
      </p:pic>
    </p:spTree>
    <p:extLst>
      <p:ext uri="{BB962C8B-B14F-4D97-AF65-F5344CB8AC3E}">
        <p14:creationId xmlns:p14="http://schemas.microsoft.com/office/powerpoint/2010/main" val="3647038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8C4655A2-82BD-4A60-B6AF-719F85F89D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0000" y="1980000"/>
            <a:ext cx="10515600" cy="867930"/>
          </a:xfrm>
        </p:spPr>
        <p:txBody>
          <a:bodyPr anchor="t" anchorCtr="0">
            <a:spAutoFit/>
          </a:bodyPr>
          <a:lstStyle/>
          <a:p>
            <a:pPr lvl="0"/>
            <a:r>
              <a:rPr lang="en-US" dirty="0">
                <a:ea typeface="+mj-ea"/>
                <a:cs typeface="Arial" panose="020B0604020202020204" pitchFamily="34" charset="0"/>
              </a:rPr>
              <a:t>Can non-indicated comparator agents be selected for IA (&amp; RARE </a:t>
            </a:r>
            <a:r>
              <a:rPr lang="en-US" dirty="0" smtClean="0">
                <a:ea typeface="+mj-ea"/>
                <a:cs typeface="Arial" panose="020B0604020202020204" pitchFamily="34" charset="0"/>
              </a:rPr>
              <a:t>MOULDS-</a:t>
            </a:r>
            <a:r>
              <a:rPr lang="en-US" dirty="0">
                <a:ea typeface="+mj-ea"/>
                <a:cs typeface="Arial" panose="020B0604020202020204" pitchFamily="34" charset="0"/>
              </a:rPr>
              <a:t>-where there are limited </a:t>
            </a:r>
            <a:r>
              <a:rPr lang="en-US" dirty="0" smtClean="0">
                <a:ea typeface="+mj-ea"/>
                <a:cs typeface="Arial" panose="020B0604020202020204" pitchFamily="34" charset="0"/>
              </a:rPr>
              <a:t>[or no!] approved </a:t>
            </a:r>
            <a:r>
              <a:rPr lang="en-US" dirty="0">
                <a:ea typeface="+mj-ea"/>
                <a:cs typeface="Arial" panose="020B0604020202020204" pitchFamily="34" charset="0"/>
              </a:rPr>
              <a:t>agents?)</a:t>
            </a:r>
            <a:endParaRPr lang="de-DE" b="0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9A44CF6F-E302-4AB5-AD24-1EBD110F50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0000" y="360000"/>
            <a:ext cx="10514012" cy="867930"/>
          </a:xfrm>
        </p:spPr>
        <p:txBody>
          <a:bodyPr anchor="t" anchorCtr="0">
            <a:spAutoFit/>
          </a:bodyPr>
          <a:lstStyle/>
          <a:p>
            <a: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en-US" sz="2800" b="1" kern="1200" noProof="0" dirty="0">
                <a:solidFill>
                  <a:schemeClr val="tx1"/>
                </a:solidFill>
                <a:latin typeface="+mn-lt"/>
                <a:ea typeface="+mj-ea"/>
                <a:cs typeface="Arial" panose="020B0604020202020204" pitchFamily="34" charset="0"/>
              </a:rPr>
              <a:t>Invasive </a:t>
            </a:r>
            <a:r>
              <a:rPr lang="en-US" sz="2800" b="1" kern="1200" noProof="0" dirty="0" smtClean="0">
                <a:solidFill>
                  <a:schemeClr val="tx1"/>
                </a:solidFill>
                <a:latin typeface="+mn-lt"/>
                <a:ea typeface="+mj-ea"/>
                <a:cs typeface="Arial" panose="020B0604020202020204" pitchFamily="34" charset="0"/>
              </a:rPr>
              <a:t>Aspergillosis (&amp; Rare moulds!):</a:t>
            </a:r>
            <a:br>
              <a:rPr lang="en-US" sz="2800" b="1" kern="1200" noProof="0" dirty="0" smtClean="0">
                <a:solidFill>
                  <a:schemeClr val="tx1"/>
                </a:solidFill>
                <a:latin typeface="+mn-lt"/>
                <a:ea typeface="+mj-ea"/>
                <a:cs typeface="Arial" panose="020B0604020202020204" pitchFamily="34" charset="0"/>
              </a:rPr>
            </a:br>
            <a:r>
              <a:rPr lang="en-US" dirty="0" smtClean="0">
                <a:cs typeface="Arial" panose="020B0604020202020204" pitchFamily="34" charset="0"/>
              </a:rPr>
              <a:t>Study Design</a:t>
            </a:r>
            <a:endParaRPr lang="en-US" sz="2800" b="1" kern="1200" noProof="0" dirty="0">
              <a:solidFill>
                <a:schemeClr val="tx1"/>
              </a:solidFill>
              <a:latin typeface="+mn-lt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05286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74FCF239-87CE-4061-8213-46C1085AC0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0000" y="1599000"/>
            <a:ext cx="10691925" cy="4223720"/>
          </a:xfrm>
        </p:spPr>
        <p:txBody>
          <a:bodyPr wrap="square" anchor="t" anchorCtr="0">
            <a:spAutoFit/>
          </a:bodyPr>
          <a:lstStyle/>
          <a:p>
            <a:r>
              <a:rPr lang="en-US" b="1" dirty="0">
                <a:cs typeface="Arial" panose="020B0604020202020204" pitchFamily="34" charset="0"/>
              </a:rPr>
              <a:t>Choosing a control:</a:t>
            </a:r>
          </a:p>
          <a:p>
            <a:pPr marL="457200" indent="-457200">
              <a:buFontTx/>
              <a:buChar char="-"/>
            </a:pPr>
            <a:r>
              <a:rPr lang="en-US" dirty="0">
                <a:ea typeface="+mj-ea"/>
                <a:cs typeface="Arial" panose="020B0604020202020204" pitchFamily="34" charset="0"/>
              </a:rPr>
              <a:t>Are choices limited to the drugs approved for first-line treatment: voriconazole, isavuconazole, </a:t>
            </a:r>
            <a:r>
              <a:rPr lang="en-US" dirty="0" smtClean="0">
                <a:ea typeface="+mj-ea"/>
                <a:cs typeface="Arial" panose="020B0604020202020204" pitchFamily="34" charset="0"/>
              </a:rPr>
              <a:t>posaconazole (?) or amphotericin </a:t>
            </a:r>
            <a:r>
              <a:rPr lang="en-US" dirty="0">
                <a:ea typeface="+mj-ea"/>
                <a:cs typeface="Arial" panose="020B0604020202020204" pitchFamily="34" charset="0"/>
              </a:rPr>
              <a:t>B?</a:t>
            </a:r>
          </a:p>
          <a:p>
            <a:pPr marL="457200" lvl="0" indent="-45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Char char="-"/>
            </a:pPr>
            <a:r>
              <a:rPr lang="en-US" sz="2800" b="0" kern="1200" dirty="0">
                <a:solidFill>
                  <a:schemeClr val="tx1"/>
                </a:solidFill>
                <a:latin typeface="+mn-lt"/>
                <a:ea typeface="+mj-ea"/>
                <a:cs typeface="Arial" panose="020B0604020202020204" pitchFamily="34" charset="0"/>
              </a:rPr>
              <a:t>Can an “investigator choice” approach be adopted</a:t>
            </a:r>
            <a:r>
              <a:rPr lang="en-US" sz="2800" b="0" kern="1200" dirty="0" smtClean="0">
                <a:solidFill>
                  <a:schemeClr val="tx1"/>
                </a:solidFill>
                <a:latin typeface="+mn-lt"/>
                <a:ea typeface="+mj-ea"/>
                <a:cs typeface="Arial" panose="020B0604020202020204" pitchFamily="34" charset="0"/>
              </a:rPr>
              <a:t>? (acknowledging that a limited number of options is often advisable due to heterogeneity)</a:t>
            </a:r>
          </a:p>
          <a:p>
            <a:pPr marL="457200" lvl="0" indent="-45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Char char="-"/>
            </a:pPr>
            <a:endParaRPr lang="en-US" dirty="0">
              <a:ea typeface="+mj-ea"/>
              <a:cs typeface="Arial" panose="020B0604020202020204" pitchFamily="34" charset="0"/>
            </a:endParaRPr>
          </a:p>
          <a:p>
            <a:pPr lvl="0" algn="l" defTabSz="914400" rtl="0" eaLnBrk="1" latinLnBrk="0" hangingPunct="1">
              <a:lnSpc>
                <a:spcPct val="90000"/>
              </a:lnSpc>
              <a:spcBef>
                <a:spcPts val="1000"/>
              </a:spcBef>
            </a:pPr>
            <a:r>
              <a:rPr lang="en-US" sz="2800" b="1" kern="1200" dirty="0" smtClean="0">
                <a:solidFill>
                  <a:schemeClr val="tx1"/>
                </a:solidFill>
                <a:ea typeface="+mj-ea"/>
                <a:cs typeface="Arial" panose="020B0604020202020204" pitchFamily="34" charset="0"/>
              </a:rPr>
              <a:t>Would that response be difference fo</a:t>
            </a:r>
            <a:r>
              <a:rPr lang="en-US" b="1" dirty="0" smtClean="0">
                <a:ea typeface="+mj-ea"/>
                <a:cs typeface="Arial" panose="020B0604020202020204" pitchFamily="34" charset="0"/>
              </a:rPr>
              <a:t>r a </a:t>
            </a:r>
            <a:r>
              <a:rPr lang="en-US" b="1" u="sng" dirty="0" smtClean="0">
                <a:ea typeface="+mj-ea"/>
                <a:cs typeface="Arial" panose="020B0604020202020204" pitchFamily="34" charset="0"/>
              </a:rPr>
              <a:t>Superiority </a:t>
            </a:r>
            <a:r>
              <a:rPr lang="en-US" b="1" dirty="0" smtClean="0">
                <a:ea typeface="+mj-ea"/>
                <a:cs typeface="Arial" panose="020B0604020202020204" pitchFamily="34" charset="0"/>
              </a:rPr>
              <a:t>trial?</a:t>
            </a:r>
            <a:r>
              <a:rPr lang="en-US" sz="2800" b="0" kern="1200" dirty="0" smtClean="0">
                <a:solidFill>
                  <a:schemeClr val="tx1"/>
                </a:solidFill>
                <a:latin typeface="+mn-lt"/>
                <a:ea typeface="+mj-ea"/>
                <a:cs typeface="Arial" panose="020B0604020202020204" pitchFamily="34" charset="0"/>
              </a:rPr>
              <a:t> </a:t>
            </a:r>
          </a:p>
          <a:p>
            <a:pPr marL="457200" lvl="0" indent="-45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Char char="-"/>
            </a:pPr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92FE8BF0-3ECF-4E8F-BB97-9989A72A59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0000" y="360000"/>
            <a:ext cx="10514012" cy="867930"/>
          </a:xfrm>
        </p:spPr>
        <p:txBody>
          <a:bodyPr anchor="t" anchorCtr="0">
            <a:spAutoFit/>
          </a:bodyPr>
          <a:lstStyle/>
          <a:p>
            <a: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en-US" sz="2800" b="1" kern="1200" noProof="0" dirty="0">
                <a:solidFill>
                  <a:schemeClr val="tx1"/>
                </a:solidFill>
                <a:latin typeface="+mn-lt"/>
                <a:ea typeface="+mj-ea"/>
                <a:cs typeface="Arial" panose="020B0604020202020204" pitchFamily="34" charset="0"/>
              </a:rPr>
              <a:t>Invasive Aspergillosis</a:t>
            </a:r>
            <a:br>
              <a:rPr lang="en-US" sz="2800" b="1" kern="1200" noProof="0" dirty="0">
                <a:solidFill>
                  <a:schemeClr val="tx1"/>
                </a:solidFill>
                <a:latin typeface="+mn-lt"/>
                <a:ea typeface="+mj-ea"/>
                <a:cs typeface="Arial" panose="020B0604020202020204" pitchFamily="34" charset="0"/>
              </a:rPr>
            </a:br>
            <a:r>
              <a:rPr lang="en-US" sz="2800" b="1" kern="1200" noProof="0" dirty="0">
                <a:solidFill>
                  <a:schemeClr val="tx1"/>
                </a:solidFill>
                <a:latin typeface="+mn-lt"/>
                <a:ea typeface="+mj-ea"/>
                <a:cs typeface="Arial" panose="020B0604020202020204" pitchFamily="34" charset="0"/>
              </a:rPr>
              <a:t>First-line </a:t>
            </a:r>
            <a:r>
              <a:rPr lang="en-US" sz="2800" b="1" kern="1200" noProof="0" dirty="0" smtClean="0">
                <a:solidFill>
                  <a:schemeClr val="tx1"/>
                </a:solidFill>
                <a:latin typeface="+mn-lt"/>
                <a:ea typeface="+mj-ea"/>
                <a:cs typeface="Arial" panose="020B0604020202020204" pitchFamily="34" charset="0"/>
              </a:rPr>
              <a:t>Treatment pivotal </a:t>
            </a:r>
            <a:r>
              <a:rPr lang="en-US" sz="2800" b="1" u="sng" kern="1200" noProof="0" dirty="0">
                <a:solidFill>
                  <a:schemeClr val="tx1"/>
                </a:solidFill>
                <a:latin typeface="+mn-lt"/>
                <a:ea typeface="+mj-ea"/>
                <a:cs typeface="Arial" panose="020B0604020202020204" pitchFamily="34" charset="0"/>
              </a:rPr>
              <a:t>Non-Inferiority</a:t>
            </a:r>
            <a:r>
              <a:rPr lang="en-US" sz="2800" b="1" kern="1200" noProof="0" dirty="0">
                <a:solidFill>
                  <a:schemeClr val="tx1"/>
                </a:solidFill>
                <a:latin typeface="+mn-lt"/>
                <a:ea typeface="+mj-ea"/>
                <a:cs typeface="Arial" panose="020B0604020202020204" pitchFamily="34" charset="0"/>
              </a:rPr>
              <a:t> Clinical Trial</a:t>
            </a:r>
          </a:p>
        </p:txBody>
      </p:sp>
    </p:spTree>
    <p:extLst>
      <p:ext uri="{BB962C8B-B14F-4D97-AF65-F5344CB8AC3E}">
        <p14:creationId xmlns:p14="http://schemas.microsoft.com/office/powerpoint/2010/main" val="36122984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FC03CBDC-9CDB-41DE-80A3-D38C5DBB5B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0000" y="1980000"/>
            <a:ext cx="10515600" cy="1643527"/>
          </a:xfrm>
        </p:spPr>
        <p:txBody>
          <a:bodyPr anchor="t" anchorCtr="0">
            <a:spAutoFit/>
          </a:bodyPr>
          <a:lstStyle/>
          <a:p>
            <a:r>
              <a:rPr lang="en-US" dirty="0">
                <a:cs typeface="Arial" panose="020B0604020202020204" pitchFamily="34" charset="0"/>
              </a:rPr>
              <a:t>The restriction of maximum use of prior antifungal therapy (typically no more than 3-4 days) seems short for IA, a condition that clearly needs several weeks of therapy. Is there a chance to relax this requirement? What could make sense from the medical point of view? 7 days?</a:t>
            </a:r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7E40ADFA-BAFF-4A5C-857A-2FB74E1577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0000" y="807303"/>
            <a:ext cx="10514012" cy="867930"/>
          </a:xfrm>
        </p:spPr>
        <p:txBody>
          <a:bodyPr anchor="t" anchorCtr="0">
            <a:spAutoFit/>
          </a:bodyPr>
          <a:lstStyle/>
          <a:p>
            <a: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en-US" dirty="0" smtClean="0">
                <a:cs typeface="Arial" panose="020B0604020202020204" pitchFamily="34" charset="0"/>
              </a:rPr>
              <a:t>Invasive Aspergillosis </a:t>
            </a:r>
            <a:r>
              <a:rPr lang="en-US" sz="2800" b="1" kern="1200" noProof="0" dirty="0" smtClean="0">
                <a:solidFill>
                  <a:schemeClr val="tx1"/>
                </a:solidFill>
                <a:latin typeface="+mn-lt"/>
                <a:ea typeface="+mj-ea"/>
                <a:cs typeface="Arial" panose="020B0604020202020204" pitchFamily="34" charset="0"/>
              </a:rPr>
              <a:t>Drug development:</a:t>
            </a:r>
            <a:br>
              <a:rPr lang="en-US" sz="2800" b="1" kern="1200" noProof="0" dirty="0" smtClean="0">
                <a:solidFill>
                  <a:schemeClr val="tx1"/>
                </a:solidFill>
                <a:latin typeface="+mn-lt"/>
                <a:ea typeface="+mj-ea"/>
                <a:cs typeface="Arial" panose="020B0604020202020204" pitchFamily="34" charset="0"/>
              </a:rPr>
            </a:br>
            <a:r>
              <a:rPr lang="en-US" dirty="0" smtClean="0">
                <a:cs typeface="Arial" panose="020B0604020202020204" pitchFamily="34" charset="0"/>
              </a:rPr>
              <a:t>Enrollment criteria</a:t>
            </a:r>
            <a:endParaRPr lang="en-US" sz="2800" b="0" kern="1200" noProof="0" dirty="0">
              <a:solidFill>
                <a:schemeClr val="tx1"/>
              </a:solidFill>
              <a:latin typeface="+mn-lt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63316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82A99CBF-444A-4FF3-BE02-D252E992DB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0000" y="1980000"/>
            <a:ext cx="10515600" cy="3582519"/>
          </a:xfrm>
        </p:spPr>
        <p:txBody>
          <a:bodyPr anchor="t" anchorCtr="0">
            <a:spAutoFit/>
          </a:bodyPr>
          <a:lstStyle/>
          <a:p>
            <a:pPr lvl="0"/>
            <a:r>
              <a:rPr lang="en-US" u="sng" dirty="0">
                <a:cs typeface="Arial" panose="020B0604020202020204" pitchFamily="34" charset="0"/>
              </a:rPr>
              <a:t>Statistical superiority </a:t>
            </a:r>
            <a:r>
              <a:rPr lang="en-US" dirty="0">
                <a:cs typeface="Arial" panose="020B0604020202020204" pitchFamily="34" charset="0"/>
              </a:rPr>
              <a:t>for All-cause mortality (ACM) for new strategies, e.g. combination therapy, is likely not feasible, because of the sample size needed.</a:t>
            </a:r>
            <a:br>
              <a:rPr lang="en-US" dirty="0">
                <a:cs typeface="Arial" panose="020B0604020202020204" pitchFamily="34" charset="0"/>
              </a:rPr>
            </a:br>
            <a:r>
              <a:rPr lang="en-US" dirty="0">
                <a:cs typeface="Arial" panose="020B0604020202020204" pitchFamily="34" charset="0"/>
              </a:rPr>
              <a:t>However, new strategies may achieve </a:t>
            </a:r>
            <a:r>
              <a:rPr lang="en-US" u="sng" dirty="0">
                <a:cs typeface="Arial" panose="020B0604020202020204" pitchFamily="34" charset="0"/>
              </a:rPr>
              <a:t>numerically improved </a:t>
            </a:r>
            <a:r>
              <a:rPr lang="en-US" dirty="0">
                <a:cs typeface="Arial" panose="020B0604020202020204" pitchFamily="34" charset="0"/>
              </a:rPr>
              <a:t>survival plus other elements indicating improved response such as less time in ICU, on-schedule chemotherapy, etc.</a:t>
            </a:r>
            <a:br>
              <a:rPr lang="en-US" dirty="0">
                <a:cs typeface="Arial" panose="020B0604020202020204" pitchFamily="34" charset="0"/>
              </a:rPr>
            </a:br>
            <a:r>
              <a:rPr lang="en-US" dirty="0">
                <a:cs typeface="Arial" panose="020B0604020202020204" pitchFamily="34" charset="0"/>
              </a:rPr>
              <a:t>Would the agency consider a more comprehensive approach to determine a superior therapeutic response, that may include numerically better survival plus other indicators of favorable outcome?</a:t>
            </a:r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4AD98C8A-71C2-489E-A0C1-A0352A4D7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0000" y="360000"/>
            <a:ext cx="10514012" cy="867930"/>
          </a:xfrm>
        </p:spPr>
        <p:txBody>
          <a:bodyPr anchor="t" anchorCtr="0">
            <a:spAutoFit/>
          </a:bodyPr>
          <a:lstStyle/>
          <a:p>
            <a: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en-US" sz="2800" b="1" kern="1200" noProof="0" dirty="0">
                <a:solidFill>
                  <a:schemeClr val="tx1"/>
                </a:solidFill>
                <a:latin typeface="+mn-lt"/>
                <a:ea typeface="+mj-ea"/>
                <a:cs typeface="Arial" panose="020B0604020202020204" pitchFamily="34" charset="0"/>
              </a:rPr>
              <a:t>Invasive Aspergillosis</a:t>
            </a:r>
            <a:br>
              <a:rPr lang="en-US" sz="2800" b="1" kern="1200" noProof="0" dirty="0">
                <a:solidFill>
                  <a:schemeClr val="tx1"/>
                </a:solidFill>
                <a:latin typeface="+mn-lt"/>
                <a:ea typeface="+mj-ea"/>
                <a:cs typeface="Arial" panose="020B0604020202020204" pitchFamily="34" charset="0"/>
              </a:rPr>
            </a:br>
            <a:r>
              <a:rPr lang="en-US" sz="2800" b="1" kern="1200" noProof="0" dirty="0">
                <a:solidFill>
                  <a:schemeClr val="tx1"/>
                </a:solidFill>
                <a:latin typeface="+mn-lt"/>
                <a:ea typeface="+mj-ea"/>
                <a:cs typeface="Arial" panose="020B0604020202020204" pitchFamily="34" charset="0"/>
              </a:rPr>
              <a:t>Superiority</a:t>
            </a:r>
            <a:endParaRPr lang="en-US" sz="2800" b="0" kern="1200" noProof="0" dirty="0">
              <a:solidFill>
                <a:schemeClr val="tx1"/>
              </a:solidFill>
              <a:latin typeface="+mn-lt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79758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A88F7FEC-A914-4534-9D41-FDD448FFE1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8412" y="1227930"/>
            <a:ext cx="10515600" cy="4742837"/>
          </a:xfrm>
        </p:spPr>
        <p:txBody>
          <a:bodyPr anchor="t" anchorCtr="0">
            <a:spAutoFit/>
          </a:bodyPr>
          <a:lstStyle/>
          <a:p>
            <a:pPr lvl="0"/>
            <a:r>
              <a:rPr lang="en-US" sz="2800" kern="1200" noProof="0" dirty="0">
                <a:solidFill>
                  <a:schemeClr val="tx1"/>
                </a:solidFill>
                <a:ea typeface="+mj-ea"/>
                <a:cs typeface="Arial" panose="020B0604020202020204" pitchFamily="34" charset="0"/>
              </a:rPr>
              <a:t>Many IA patients are not hem/SCT/SOT, but e.g. </a:t>
            </a:r>
            <a:r>
              <a:rPr lang="en-US" dirty="0">
                <a:cs typeface="Arial" panose="020B0604020202020204" pitchFamily="34" charset="0"/>
              </a:rPr>
              <a:t>Influenza-Associated IA, </a:t>
            </a:r>
            <a:r>
              <a:rPr lang="en-US" dirty="0" smtClean="0">
                <a:cs typeface="Arial" panose="020B0604020202020204" pitchFamily="34" charset="0"/>
              </a:rPr>
              <a:t>other </a:t>
            </a:r>
            <a:r>
              <a:rPr lang="en-US" dirty="0">
                <a:cs typeface="Arial" panose="020B0604020202020204" pitchFamily="34" charset="0"/>
              </a:rPr>
              <a:t>critically-ill </a:t>
            </a:r>
            <a:r>
              <a:rPr lang="en-US" dirty="0" smtClean="0">
                <a:cs typeface="Arial" panose="020B0604020202020204" pitchFamily="34" charset="0"/>
              </a:rPr>
              <a:t>patients, associated with new immune suppressive/modulatory agents (</a:t>
            </a:r>
            <a:r>
              <a:rPr lang="en-US" dirty="0" err="1" smtClean="0">
                <a:cs typeface="Arial" panose="020B0604020202020204" pitchFamily="34" charset="0"/>
              </a:rPr>
              <a:t>eg</a:t>
            </a:r>
            <a:r>
              <a:rPr lang="en-US" dirty="0" smtClean="0">
                <a:cs typeface="Arial" panose="020B0604020202020204" pitchFamily="34" charset="0"/>
              </a:rPr>
              <a:t> </a:t>
            </a:r>
            <a:r>
              <a:rPr lang="en-US" dirty="0" err="1" smtClean="0">
                <a:cs typeface="Arial" panose="020B0604020202020204" pitchFamily="34" charset="0"/>
              </a:rPr>
              <a:t>ibrutinib</a:t>
            </a:r>
            <a:r>
              <a:rPr lang="en-US" dirty="0" smtClean="0">
                <a:cs typeface="Arial" panose="020B0604020202020204" pitchFamily="34" charset="0"/>
              </a:rPr>
              <a:t>), </a:t>
            </a:r>
            <a:r>
              <a:rPr lang="en-US" dirty="0" err="1" smtClean="0">
                <a:cs typeface="Arial" panose="020B0604020202020204" pitchFamily="34" charset="0"/>
              </a:rPr>
              <a:t>etc</a:t>
            </a:r>
            <a:r>
              <a:rPr lang="en-US" sz="2800" kern="1200" noProof="0" dirty="0" smtClean="0">
                <a:solidFill>
                  <a:schemeClr val="tx1"/>
                </a:solidFill>
                <a:ea typeface="+mj-ea"/>
                <a:cs typeface="Arial" panose="020B0604020202020204" pitchFamily="34" charset="0"/>
              </a:rPr>
              <a:t>.</a:t>
            </a:r>
            <a:endParaRPr lang="en-US" sz="2800" kern="1200" noProof="0" dirty="0">
              <a:solidFill>
                <a:schemeClr val="tx1"/>
              </a:solidFill>
              <a:ea typeface="+mj-ea"/>
              <a:cs typeface="Arial" panose="020B0604020202020204" pitchFamily="34" charset="0"/>
            </a:endParaRPr>
          </a:p>
          <a:p>
            <a:pPr marL="457200" lvl="0" indent="-45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Char char="-"/>
            </a:pPr>
            <a:r>
              <a:rPr lang="en-US" sz="2800" kern="1200" noProof="0" dirty="0">
                <a:solidFill>
                  <a:schemeClr val="tx1"/>
                </a:solidFill>
                <a:latin typeface="+mn-lt"/>
                <a:ea typeface="+mj-ea"/>
                <a:cs typeface="Arial" panose="020B0604020202020204" pitchFamily="34" charset="0"/>
              </a:rPr>
              <a:t>How </a:t>
            </a:r>
            <a:r>
              <a:rPr lang="en-US" sz="2800" kern="1200" dirty="0">
                <a:solidFill>
                  <a:schemeClr val="tx1"/>
                </a:solidFill>
                <a:latin typeface="+mn-lt"/>
                <a:ea typeface="+mj-ea"/>
                <a:cs typeface="Arial" panose="020B0604020202020204" pitchFamily="34" charset="0"/>
              </a:rPr>
              <a:t>can these new populations be included in a </a:t>
            </a:r>
            <a:r>
              <a:rPr lang="en-US" sz="2800" kern="1200" noProof="0" dirty="0">
                <a:solidFill>
                  <a:schemeClr val="tx1"/>
                </a:solidFill>
                <a:latin typeface="+mn-lt"/>
                <a:ea typeface="+mj-ea"/>
                <a:cs typeface="Arial" panose="020B0604020202020204" pitchFamily="34" charset="0"/>
              </a:rPr>
              <a:t>pivotal non-inferiority efficacy </a:t>
            </a:r>
            <a:r>
              <a:rPr lang="en-US" sz="2800" kern="1200" noProof="0" dirty="0" smtClean="0">
                <a:solidFill>
                  <a:schemeClr val="tx1"/>
                </a:solidFill>
                <a:latin typeface="+mn-lt"/>
                <a:ea typeface="+mj-ea"/>
                <a:cs typeface="Arial" panose="020B0604020202020204" pitchFamily="34" charset="0"/>
              </a:rPr>
              <a:t>clinical trial (&amp; allowed with dx by biomarkers—GM/PCR?)</a:t>
            </a:r>
          </a:p>
          <a:p>
            <a:pPr marL="457200" lvl="0" indent="-45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Char char="-"/>
            </a:pPr>
            <a:r>
              <a:rPr lang="en-US" sz="2800" kern="1200" noProof="0" dirty="0" smtClean="0">
                <a:solidFill>
                  <a:schemeClr val="tx1"/>
                </a:solidFill>
                <a:latin typeface="+mn-lt"/>
                <a:ea typeface="+mj-ea"/>
                <a:cs typeface="Arial" panose="020B0604020202020204" pitchFamily="34" charset="0"/>
              </a:rPr>
              <a:t>Is </a:t>
            </a:r>
            <a:r>
              <a:rPr lang="en-US" sz="2800" kern="1200" noProof="0" dirty="0">
                <a:solidFill>
                  <a:schemeClr val="tx1"/>
                </a:solidFill>
                <a:latin typeface="+mn-lt"/>
                <a:ea typeface="+mj-ea"/>
                <a:cs typeface="Arial" panose="020B0604020202020204" pitchFamily="34" charset="0"/>
              </a:rPr>
              <a:t>there a concern </a:t>
            </a:r>
            <a:r>
              <a:rPr lang="en-US" sz="2800" kern="1200" noProof="0" dirty="0">
                <a:solidFill>
                  <a:schemeClr val="tx1"/>
                </a:solidFill>
                <a:ea typeface="+mj-ea"/>
                <a:cs typeface="Arial" panose="020B0604020202020204" pitchFamily="34" charset="0"/>
              </a:rPr>
              <a:t>that the underlying disease may be different from previous IA RCT, such that the effect size estimate can not be made with confidence?</a:t>
            </a:r>
          </a:p>
          <a:p>
            <a:pPr marL="457200" lvl="0" indent="-45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Char char="-"/>
            </a:pPr>
            <a:r>
              <a:rPr lang="en-US" sz="2800" kern="1200" noProof="0" dirty="0">
                <a:solidFill>
                  <a:schemeClr val="tx1"/>
                </a:solidFill>
                <a:ea typeface="+mj-ea"/>
                <a:cs typeface="Arial" panose="020B0604020202020204" pitchFamily="34" charset="0"/>
              </a:rPr>
              <a:t>Is there a concern that these “new” groups may have a differential treatment effect.</a:t>
            </a:r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1FA6C636-A3FE-43AF-81A7-E1754A2F54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0000" y="360000"/>
            <a:ext cx="10514012" cy="867930"/>
          </a:xfrm>
        </p:spPr>
        <p:txBody>
          <a:bodyPr anchor="t" anchorCtr="0">
            <a:spAutoFit/>
          </a:bodyPr>
          <a:lstStyle/>
          <a:p>
            <a:pPr lv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en-US" sz="2800" b="1" kern="1200" noProof="0" dirty="0">
                <a:solidFill>
                  <a:schemeClr val="tx1"/>
                </a:solidFill>
                <a:latin typeface="+mn-lt"/>
                <a:ea typeface="+mj-ea"/>
                <a:cs typeface="Arial" panose="020B0604020202020204" pitchFamily="34" charset="0"/>
              </a:rPr>
              <a:t>Invasive Aspergillosis</a:t>
            </a:r>
            <a:br>
              <a:rPr lang="en-US" sz="2800" b="1" kern="1200" noProof="0" dirty="0">
                <a:solidFill>
                  <a:schemeClr val="tx1"/>
                </a:solidFill>
                <a:latin typeface="+mn-lt"/>
                <a:ea typeface="+mj-ea"/>
                <a:cs typeface="Arial" panose="020B0604020202020204" pitchFamily="34" charset="0"/>
              </a:rPr>
            </a:br>
            <a:r>
              <a:rPr lang="en-US" dirty="0">
                <a:cs typeface="Arial" panose="020B0604020202020204" pitchFamily="34" charset="0"/>
              </a:rPr>
              <a:t>First-line Treatment </a:t>
            </a:r>
            <a:r>
              <a:rPr lang="en-US" u="sng" dirty="0">
                <a:cs typeface="Arial" panose="020B0604020202020204" pitchFamily="34" charset="0"/>
              </a:rPr>
              <a:t>Non-Inferiority</a:t>
            </a:r>
            <a:r>
              <a:rPr lang="en-US" dirty="0">
                <a:cs typeface="Arial" panose="020B0604020202020204" pitchFamily="34" charset="0"/>
              </a:rPr>
              <a:t> Clinical Trial – New Populations</a:t>
            </a:r>
            <a:endParaRPr lang="en-US" sz="2800" b="1" kern="1200" noProof="0" dirty="0">
              <a:solidFill>
                <a:schemeClr val="tx1"/>
              </a:solidFill>
              <a:latin typeface="+mn-lt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98412" y="6077584"/>
            <a:ext cx="8786060" cy="4801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>
              <a:lnSpc>
                <a:spcPct val="90000"/>
              </a:lnSpc>
              <a:spcBef>
                <a:spcPts val="1000"/>
              </a:spcBef>
            </a:pPr>
            <a:r>
              <a:rPr lang="en-US" sz="2800" b="1" dirty="0">
                <a:cs typeface="Arial" panose="020B0604020202020204" pitchFamily="34" charset="0"/>
              </a:rPr>
              <a:t>Would that response be difference for a </a:t>
            </a:r>
            <a:r>
              <a:rPr lang="en-US" sz="2800" b="1" u="sng" dirty="0">
                <a:cs typeface="Arial" panose="020B0604020202020204" pitchFamily="34" charset="0"/>
              </a:rPr>
              <a:t>Superiority </a:t>
            </a:r>
            <a:r>
              <a:rPr lang="en-US" sz="2800" b="1" dirty="0">
                <a:cs typeface="Arial" panose="020B0604020202020204" pitchFamily="34" charset="0"/>
              </a:rPr>
              <a:t>trial?</a:t>
            </a:r>
            <a:r>
              <a:rPr lang="en-US" sz="2800" dirty="0"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870726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FA000DF3-E14E-41B4-8FB2-C4A93F5228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0000" y="1104576"/>
            <a:ext cx="10515600" cy="6162713"/>
          </a:xfrm>
        </p:spPr>
        <p:txBody>
          <a:bodyPr anchor="t" anchorCtr="0">
            <a:spAutoFit/>
          </a:bodyPr>
          <a:lstStyle/>
          <a:p>
            <a:r>
              <a:rPr lang="en-US" dirty="0">
                <a:cs typeface="Arial" panose="020B0604020202020204" pitchFamily="34" charset="0"/>
              </a:rPr>
              <a:t>If the rare mold has innate/acquired drug resistance and has an incidence rate too low to conduct an RCT e.g. immunocompromised patients with serious fungal infections caused by Mucorales, </a:t>
            </a:r>
            <a:r>
              <a:rPr lang="en-US" i="1" dirty="0">
                <a:cs typeface="Arial" panose="020B0604020202020204" pitchFamily="34" charset="0"/>
              </a:rPr>
              <a:t>Lomentospora prolificans</a:t>
            </a:r>
            <a:r>
              <a:rPr lang="en-US" dirty="0">
                <a:cs typeface="Arial" panose="020B0604020202020204" pitchFamily="34" charset="0"/>
              </a:rPr>
              <a:t>, </a:t>
            </a:r>
            <a:r>
              <a:rPr lang="en-US" dirty="0" err="1" smtClean="0">
                <a:cs typeface="Arial" panose="020B0604020202020204" pitchFamily="34" charset="0"/>
              </a:rPr>
              <a:t>Scopulariopsis</a:t>
            </a:r>
            <a:r>
              <a:rPr lang="en-US" dirty="0" smtClean="0">
                <a:cs typeface="Arial" panose="020B0604020202020204" pitchFamily="34" charset="0"/>
              </a:rPr>
              <a:t>, documented azole-resistance in </a:t>
            </a:r>
            <a:r>
              <a:rPr lang="en-US" i="1" dirty="0" smtClean="0">
                <a:cs typeface="Arial" panose="020B0604020202020204" pitchFamily="34" charset="0"/>
              </a:rPr>
              <a:t>Aspergillus,</a:t>
            </a:r>
            <a:r>
              <a:rPr lang="en-US" dirty="0" smtClean="0">
                <a:cs typeface="Arial" panose="020B0604020202020204" pitchFamily="34" charset="0"/>
              </a:rPr>
              <a:t> </a:t>
            </a:r>
            <a:r>
              <a:rPr lang="en-US" dirty="0">
                <a:cs typeface="Arial" panose="020B0604020202020204" pitchFamily="34" charset="0"/>
              </a:rPr>
              <a:t>etc. </a:t>
            </a:r>
          </a:p>
          <a:p>
            <a:pPr marL="457200" lvl="0" indent="-45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Char char="-"/>
            </a:pPr>
            <a:r>
              <a:rPr lang="en-US" sz="2800" kern="1200" dirty="0">
                <a:solidFill>
                  <a:schemeClr val="tx1"/>
                </a:solidFill>
                <a:latin typeface="+mn-lt"/>
                <a:ea typeface="+mj-ea"/>
                <a:cs typeface="Arial" panose="020B0604020202020204" pitchFamily="34" charset="0"/>
              </a:rPr>
              <a:t>How might uncontrolled data be sufficient for regulatory approval for the treatment of rare invasive mold infection?</a:t>
            </a:r>
          </a:p>
          <a:p>
            <a:pPr marL="457200" lvl="0" indent="-45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Char char="-"/>
            </a:pPr>
            <a:r>
              <a:rPr lang="en-US" sz="2800" kern="1200" dirty="0">
                <a:solidFill>
                  <a:schemeClr val="tx1"/>
                </a:solidFill>
                <a:latin typeface="+mn-lt"/>
                <a:ea typeface="+mj-ea"/>
                <a:cs typeface="Arial" panose="020B0604020202020204" pitchFamily="34" charset="0"/>
              </a:rPr>
              <a:t>Would a control group constructed from external data, e.g. literature or a registry, significantly add to the robustness of efficacy conclusions made from such uncontrolled study</a:t>
            </a:r>
            <a:r>
              <a:rPr lang="en-US" sz="2800" kern="1200" dirty="0" smtClean="0">
                <a:solidFill>
                  <a:schemeClr val="tx1"/>
                </a:solidFill>
                <a:latin typeface="+mn-lt"/>
                <a:ea typeface="+mj-ea"/>
                <a:cs typeface="Arial" panose="020B0604020202020204" pitchFamily="34" charset="0"/>
              </a:rPr>
              <a:t>?</a:t>
            </a:r>
          </a:p>
          <a:p>
            <a:pPr marL="457200" lvl="0" indent="-457200">
              <a:buFontTx/>
              <a:buChar char="-"/>
            </a:pPr>
            <a:r>
              <a:rPr lang="en-US" dirty="0" smtClean="0">
                <a:cs typeface="Arial" panose="020B0604020202020204" pitchFamily="34" charset="0"/>
              </a:rPr>
              <a:t>Would preclinical </a:t>
            </a:r>
            <a:r>
              <a:rPr lang="en-US" dirty="0">
                <a:cs typeface="Arial" panose="020B0604020202020204" pitchFamily="34" charset="0"/>
              </a:rPr>
              <a:t>data </a:t>
            </a:r>
            <a:r>
              <a:rPr lang="en-US" dirty="0" smtClean="0">
                <a:cs typeface="Arial" panose="020B0604020202020204" pitchFamily="34" charset="0"/>
              </a:rPr>
              <a:t>vs</a:t>
            </a:r>
            <a:r>
              <a:rPr lang="en-US" dirty="0">
                <a:cs typeface="Arial" panose="020B0604020202020204" pitchFamily="34" charset="0"/>
              </a:rPr>
              <a:t>. azole-resistant </a:t>
            </a:r>
            <a:r>
              <a:rPr lang="en-US" i="1" dirty="0" smtClean="0">
                <a:cs typeface="Arial" panose="020B0604020202020204" pitchFamily="34" charset="0"/>
              </a:rPr>
              <a:t>Aspergillus </a:t>
            </a:r>
            <a:r>
              <a:rPr lang="en-US" dirty="0" smtClean="0">
                <a:cs typeface="Arial" panose="020B0604020202020204" pitchFamily="34" charset="0"/>
              </a:rPr>
              <a:t>or other rare moulds provide supporting evidence?</a:t>
            </a:r>
            <a:endParaRPr lang="en-US" dirty="0">
              <a:cs typeface="Arial" panose="020B0604020202020204" pitchFamily="34" charset="0"/>
            </a:endParaRPr>
          </a:p>
          <a:p>
            <a:pPr marL="457200" lvl="0" indent="-457200">
              <a:buFontTx/>
              <a:buChar char="-"/>
            </a:pPr>
            <a:r>
              <a:rPr lang="en-US" dirty="0" smtClean="0">
                <a:cs typeface="Arial" panose="020B0604020202020204" pitchFamily="34" charset="0"/>
              </a:rPr>
              <a:t>Both</a:t>
            </a:r>
            <a:r>
              <a:rPr lang="en-US" dirty="0">
                <a:cs typeface="Arial" panose="020B0604020202020204" pitchFamily="34" charset="0"/>
              </a:rPr>
              <a:t>?</a:t>
            </a:r>
            <a:endParaRPr lang="de-DE" dirty="0"/>
          </a:p>
          <a:p>
            <a:pPr marL="457200" lvl="0" indent="-45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Char char="-"/>
            </a:pPr>
            <a:endParaRPr lang="de-DE" sz="2800" kern="1200" dirty="0">
              <a:solidFill>
                <a:schemeClr val="tx1"/>
              </a:solidFill>
              <a:latin typeface="+mn-lt"/>
              <a:ea typeface="+mj-ea"/>
              <a:cs typeface="Arial" panose="020B0604020202020204" pitchFamily="34" charset="0"/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14330B83-EB61-4512-821D-BB94504715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0000" y="360000"/>
            <a:ext cx="10514012" cy="480131"/>
          </a:xfrm>
        </p:spPr>
        <p:txBody>
          <a:bodyPr anchor="t" anchorCtr="0">
            <a:spAutoFit/>
          </a:bodyPr>
          <a:lstStyle/>
          <a:p>
            <a: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de-DE" sz="2800" b="1" kern="1200" noProof="0" dirty="0">
                <a:solidFill>
                  <a:schemeClr val="tx1"/>
                </a:solidFill>
                <a:latin typeface="+mn-lt"/>
                <a:ea typeface="+mj-ea"/>
                <a:cs typeface="Arial" panose="020B0604020202020204" pitchFamily="34" charset="0"/>
              </a:rPr>
              <a:t>Rare Invasive </a:t>
            </a:r>
            <a:r>
              <a:rPr lang="de-DE" sz="2800" b="1" kern="1200" noProof="0" dirty="0" smtClean="0">
                <a:solidFill>
                  <a:schemeClr val="tx1"/>
                </a:solidFill>
                <a:latin typeface="+mn-lt"/>
                <a:ea typeface="+mj-ea"/>
                <a:cs typeface="Arial" panose="020B0604020202020204" pitchFamily="34" charset="0"/>
              </a:rPr>
              <a:t>Mould Infection/Mucormycosis</a:t>
            </a:r>
            <a:endParaRPr lang="en-US" sz="2800" b="1" kern="1200" noProof="0" dirty="0">
              <a:solidFill>
                <a:schemeClr val="tx1"/>
              </a:solidFill>
              <a:latin typeface="+mn-lt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96641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A5D4CE50-B671-4F69-BDAA-864638700C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0000" y="1980000"/>
            <a:ext cx="10515600" cy="1383969"/>
          </a:xfrm>
        </p:spPr>
        <p:txBody>
          <a:bodyPr>
            <a:spAutoFit/>
          </a:bodyPr>
          <a:lstStyle/>
          <a:p>
            <a:r>
              <a:rPr lang="en-US" dirty="0">
                <a:cs typeface="Arial" panose="020B0604020202020204" pitchFamily="34" charset="0"/>
              </a:rPr>
              <a:t>How does Limited Population Pathway for Antibacterial and Antifungal Drugs (LPAD) apply in the United </a:t>
            </a:r>
            <a:r>
              <a:rPr lang="en-US" dirty="0" smtClean="0">
                <a:cs typeface="Arial" panose="020B0604020202020204" pitchFamily="34" charset="0"/>
              </a:rPr>
              <a:t>States? </a:t>
            </a:r>
            <a:endParaRPr lang="en-US" dirty="0">
              <a:cs typeface="Arial" panose="020B0604020202020204" pitchFamily="34" charset="0"/>
            </a:endParaRPr>
          </a:p>
          <a:p>
            <a:r>
              <a:rPr lang="en-US" dirty="0" smtClean="0">
                <a:cs typeface="Arial" panose="020B0604020202020204" pitchFamily="34" charset="0"/>
              </a:rPr>
              <a:t>Could similar pathways be employed in rest of world/EU?</a:t>
            </a:r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D7AB9F31-4012-4906-9004-29C8B7853E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0000" y="360000"/>
            <a:ext cx="10514012" cy="480131"/>
          </a:xfrm>
        </p:spPr>
        <p:txBody>
          <a:bodyPr>
            <a:spAutoFit/>
          </a:bodyPr>
          <a:lstStyle/>
          <a:p>
            <a: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en-US" sz="2800" b="1" kern="1200" dirty="0">
                <a:solidFill>
                  <a:schemeClr val="tx1"/>
                </a:solidFill>
                <a:effectLst/>
                <a:latin typeface="+mn-lt"/>
                <a:ea typeface="+mj-ea"/>
                <a:cs typeface="+mj-cs"/>
              </a:rPr>
              <a:t>Drug development</a:t>
            </a:r>
            <a:endParaRPr lang="en-US" sz="2800" b="0" kern="1200" noProof="0" dirty="0">
              <a:solidFill>
                <a:schemeClr val="tx1"/>
              </a:solidFill>
              <a:latin typeface="+mn-lt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29110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4DEC6B87-B1DA-4203-902C-759B8CFB9E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0000" y="1980000"/>
            <a:ext cx="10515600" cy="1255728"/>
          </a:xfrm>
        </p:spPr>
        <p:txBody>
          <a:bodyPr anchor="t" anchorCtr="0">
            <a:spAutoFit/>
          </a:bodyPr>
          <a:lstStyle/>
          <a:p>
            <a:r>
              <a:rPr lang="en-US" b="1" dirty="0"/>
              <a:t/>
            </a:r>
            <a:br>
              <a:rPr lang="en-US" b="1" dirty="0"/>
            </a:br>
            <a:r>
              <a:rPr lang="en-US" dirty="0">
                <a:cs typeface="Arial" panose="020B0604020202020204" pitchFamily="34" charset="0"/>
              </a:rPr>
              <a:t>Does the 2010 European Medicines Agency (EMA) antifungal guidance still apply or is it going to be updated?</a:t>
            </a:r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AA15143F-104F-4F25-92F1-75D7FE44A8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0000" y="360000"/>
            <a:ext cx="10514012" cy="480131"/>
          </a:xfrm>
        </p:spPr>
        <p:txBody>
          <a:bodyPr anchor="t" anchorCtr="0">
            <a:spAutoFit/>
          </a:bodyPr>
          <a:lstStyle/>
          <a:p>
            <a: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en-US" sz="2800" b="1" kern="1200" dirty="0">
                <a:solidFill>
                  <a:schemeClr val="tx1"/>
                </a:solidFill>
                <a:effectLst/>
                <a:latin typeface="+mn-lt"/>
                <a:ea typeface="+mj-ea"/>
                <a:cs typeface="+mj-cs"/>
              </a:rPr>
              <a:t>Drug development</a:t>
            </a:r>
            <a:endParaRPr lang="en-US" sz="2800" b="0" kern="1200" noProof="0" dirty="0">
              <a:solidFill>
                <a:schemeClr val="tx1"/>
              </a:solidFill>
              <a:latin typeface="+mn-lt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99006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170860B0-6A47-49F4-B16C-19A24BA586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8412" y="1980000"/>
            <a:ext cx="10515600" cy="3322961"/>
          </a:xfrm>
        </p:spPr>
        <p:txBody>
          <a:bodyPr anchor="t" anchorCtr="0">
            <a:spAutoFit/>
          </a:bodyPr>
          <a:lstStyle/>
          <a:p>
            <a:pPr lvl="0"/>
            <a:r>
              <a:rPr lang="en-US" sz="2800" b="0" kern="1200" noProof="0" dirty="0">
                <a:solidFill>
                  <a:schemeClr val="tx1"/>
                </a:solidFill>
                <a:latin typeface="+mn-lt"/>
                <a:ea typeface="+mj-ea"/>
                <a:cs typeface="Arial" panose="020B0604020202020204" pitchFamily="34" charset="0"/>
              </a:rPr>
              <a:t>Evaluating antifungals for empiric use (e.g. in febrile neutropenia, etc.) is no longer favored by regulatory agencies, however a significant percentage of antifungal use in clinical practice is empirical.</a:t>
            </a:r>
            <a:br>
              <a:rPr lang="en-US" sz="2800" b="0" kern="1200" noProof="0" dirty="0">
                <a:solidFill>
                  <a:schemeClr val="tx1"/>
                </a:solidFill>
                <a:latin typeface="+mn-lt"/>
                <a:ea typeface="+mj-ea"/>
                <a:cs typeface="Arial" panose="020B0604020202020204" pitchFamily="34" charset="0"/>
              </a:rPr>
            </a:br>
            <a:r>
              <a:rPr lang="en-US" sz="2800" b="0" kern="1200" noProof="0" dirty="0">
                <a:solidFill>
                  <a:schemeClr val="tx1"/>
                </a:solidFill>
                <a:latin typeface="+mn-lt"/>
                <a:ea typeface="+mj-ea"/>
                <a:cs typeface="Arial" panose="020B0604020202020204" pitchFamily="34" charset="0"/>
              </a:rPr>
              <a:t>Are the agencies concerned that currently approvable indications</a:t>
            </a:r>
            <a:r>
              <a:rPr lang="en-US" sz="2800" b="0" kern="1200" baseline="0" noProof="0" dirty="0">
                <a:solidFill>
                  <a:schemeClr val="tx1"/>
                </a:solidFill>
                <a:latin typeface="+mn-lt"/>
                <a:ea typeface="+mj-ea"/>
                <a:cs typeface="Arial" panose="020B0604020202020204" pitchFamily="34" charset="0"/>
              </a:rPr>
              <a:t> are</a:t>
            </a:r>
            <a:r>
              <a:rPr lang="en-US" sz="2800" b="0" kern="1200" noProof="0" dirty="0">
                <a:solidFill>
                  <a:schemeClr val="tx1"/>
                </a:solidFill>
                <a:latin typeface="+mn-lt"/>
                <a:ea typeface="+mj-ea"/>
                <a:cs typeface="Arial" panose="020B0604020202020204" pitchFamily="34" charset="0"/>
              </a:rPr>
              <a:t> not reflective of the most common use and as such the label information may not be fully informative for prescribers?</a:t>
            </a:r>
          </a:p>
          <a:p>
            <a:r>
              <a:rPr lang="en-US" sz="2800" b="0" kern="1200" noProof="0" dirty="0">
                <a:solidFill>
                  <a:schemeClr val="tx1"/>
                </a:solidFill>
                <a:latin typeface="+mn-lt"/>
                <a:ea typeface="+mj-ea"/>
                <a:cs typeface="Arial" panose="020B0604020202020204" pitchFamily="34" charset="0"/>
              </a:rPr>
              <a:t>Is it time to revisit development programs for empiric use and generate guidelines around them?</a:t>
            </a:r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8F9C6259-3890-4F77-9ADA-C2AF9A4C06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0000" y="360000"/>
            <a:ext cx="10514012" cy="480131"/>
          </a:xfrm>
        </p:spPr>
        <p:txBody>
          <a:bodyPr anchor="t" anchorCtr="0">
            <a:spAutoFit/>
          </a:bodyPr>
          <a:lstStyle/>
          <a:p>
            <a: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en-US" sz="2800" b="1" kern="1200" noProof="0" dirty="0">
                <a:solidFill>
                  <a:schemeClr val="tx1"/>
                </a:solidFill>
                <a:latin typeface="+mn-lt"/>
                <a:ea typeface="+mj-ea"/>
                <a:cs typeface="Arial" panose="020B0604020202020204" pitchFamily="34" charset="0"/>
              </a:rPr>
              <a:t>Empiric Treatment</a:t>
            </a:r>
            <a:endParaRPr lang="en-US" sz="2800" b="0" kern="1200" noProof="0" dirty="0">
              <a:solidFill>
                <a:schemeClr val="tx1"/>
              </a:solidFill>
              <a:latin typeface="+mn-lt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06428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47D0CCA8-9B97-4B99-92B2-DDCF7DA14A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0000" y="1980000"/>
            <a:ext cx="10515600" cy="3319883"/>
          </a:xfrm>
        </p:spPr>
        <p:txBody>
          <a:bodyPr>
            <a:spAutoFit/>
          </a:bodyPr>
          <a:lstStyle/>
          <a:p>
            <a:r>
              <a:rPr lang="en-US" dirty="0">
                <a:cs typeface="Arial" panose="020B0604020202020204" pitchFamily="34" charset="0"/>
              </a:rPr>
              <a:t>Which endpoints would be acceptable for new therapeutics for Allergic Broncho-Pulmonary Aspergillosis (ABPA) and Chronic Pulmonary Aspergillosis (CPA</a:t>
            </a:r>
            <a:r>
              <a:rPr lang="en-US" dirty="0" smtClean="0">
                <a:cs typeface="Arial" panose="020B0604020202020204" pitchFamily="34" charset="0"/>
              </a:rPr>
              <a:t>)?</a:t>
            </a:r>
          </a:p>
          <a:p>
            <a:r>
              <a:rPr lang="en-US" dirty="0" smtClean="0">
                <a:cs typeface="Arial" panose="020B0604020202020204" pitchFamily="34" charset="0"/>
              </a:rPr>
              <a:t>-Clinical response?</a:t>
            </a:r>
          </a:p>
          <a:p>
            <a:r>
              <a:rPr lang="en-US" dirty="0" smtClean="0">
                <a:cs typeface="Arial" panose="020B0604020202020204" pitchFamily="34" charset="0"/>
              </a:rPr>
              <a:t>-Radiological response?</a:t>
            </a:r>
          </a:p>
          <a:p>
            <a:r>
              <a:rPr lang="en-US" dirty="0" smtClean="0">
                <a:cs typeface="Arial" panose="020B0604020202020204" pitchFamily="34" charset="0"/>
              </a:rPr>
              <a:t>-Serological response?</a:t>
            </a:r>
          </a:p>
          <a:p>
            <a:r>
              <a:rPr lang="en-US" dirty="0" smtClean="0">
                <a:cs typeface="Arial" panose="020B0604020202020204" pitchFamily="34" charset="0"/>
              </a:rPr>
              <a:t>-Patient-reported responses?</a:t>
            </a:r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760BC1E0-EAED-4DC7-BD33-9BB5D25B9F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0000" y="360000"/>
            <a:ext cx="10876497" cy="867930"/>
          </a:xfrm>
        </p:spPr>
        <p:txBody>
          <a:bodyPr anchor="t" anchorCtr="0">
            <a:spAutoFit/>
          </a:bodyPr>
          <a:lstStyle/>
          <a:p>
            <a: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en-US" sz="2800" b="1" kern="1200" noProof="0" dirty="0">
                <a:solidFill>
                  <a:schemeClr val="tx1"/>
                </a:solidFill>
                <a:latin typeface="+mn-lt"/>
                <a:ea typeface="+mj-ea"/>
                <a:cs typeface="Arial" panose="020B0604020202020204" pitchFamily="34" charset="0"/>
              </a:rPr>
              <a:t>Chronic </a:t>
            </a:r>
            <a:r>
              <a:rPr lang="en-US" sz="2800" b="1" kern="1200" noProof="0" dirty="0" smtClean="0">
                <a:solidFill>
                  <a:schemeClr val="tx1"/>
                </a:solidFill>
                <a:latin typeface="+mn-lt"/>
                <a:ea typeface="+mj-ea"/>
                <a:cs typeface="Arial" panose="020B0604020202020204" pitchFamily="34" charset="0"/>
              </a:rPr>
              <a:t>Aspergillosis:</a:t>
            </a:r>
            <a:br>
              <a:rPr lang="en-US" sz="2800" b="1" kern="1200" noProof="0" dirty="0" smtClean="0">
                <a:solidFill>
                  <a:schemeClr val="tx1"/>
                </a:solidFill>
                <a:latin typeface="+mn-lt"/>
                <a:ea typeface="+mj-ea"/>
                <a:cs typeface="Arial" panose="020B0604020202020204" pitchFamily="34" charset="0"/>
              </a:rPr>
            </a:br>
            <a:r>
              <a:rPr lang="en-US" dirty="0" smtClean="0">
                <a:cs typeface="Arial" panose="020B0604020202020204" pitchFamily="34" charset="0"/>
              </a:rPr>
              <a:t>Outcome assessments</a:t>
            </a:r>
            <a:endParaRPr lang="en-US" sz="2800" b="0" kern="1200" noProof="0" dirty="0">
              <a:solidFill>
                <a:schemeClr val="tx1"/>
              </a:solidFill>
              <a:latin typeface="+mn-lt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38124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3C4EDA2-861F-4DC5-8D38-9536F06359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3093" y="2968667"/>
            <a:ext cx="9565814" cy="472688"/>
          </a:xfrm>
        </p:spPr>
        <p:txBody>
          <a:bodyPr>
            <a:normAutofit/>
          </a:bodyPr>
          <a:lstStyle/>
          <a:p>
            <a:pPr algn="ctr"/>
            <a:r>
              <a:rPr lang="en-US" sz="2600" b="1" noProof="0" dirty="0">
                <a:latin typeface="+mn-lt"/>
              </a:rPr>
              <a:t>Q&amp;A Session with Representatives from FDA and EMA</a:t>
            </a:r>
            <a:endParaRPr lang="en-US" sz="2600" noProof="0" dirty="0">
              <a:latin typeface="+mn-lt"/>
            </a:endParaRP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54F36A4-8953-4795-BCA3-917931CAC7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14610" y="4589463"/>
            <a:ext cx="8252515" cy="1500187"/>
          </a:xfrm>
        </p:spPr>
        <p:txBody>
          <a:bodyPr>
            <a:normAutofit/>
          </a:bodyPr>
          <a:lstStyle/>
          <a:p>
            <a:r>
              <a:rPr lang="en-US" sz="2600" noProof="0" dirty="0">
                <a:solidFill>
                  <a:schemeClr val="tx1"/>
                </a:solidFill>
                <a:latin typeface="+mn-lt"/>
              </a:rPr>
              <a:t>Moderators:</a:t>
            </a:r>
          </a:p>
          <a:p>
            <a:r>
              <a:rPr lang="en-US" sz="2600" noProof="0" dirty="0">
                <a:solidFill>
                  <a:schemeClr val="tx1"/>
                </a:solidFill>
                <a:latin typeface="+mn-lt"/>
              </a:rPr>
              <a:t>Professor Oliver A. Cornely MD, FACP, FIDSA, FAAM, FECMM</a:t>
            </a:r>
          </a:p>
          <a:p>
            <a:r>
              <a:rPr lang="en-US" sz="2600" noProof="0" dirty="0">
                <a:solidFill>
                  <a:schemeClr val="tx1"/>
                </a:solidFill>
                <a:latin typeface="+mn-lt"/>
              </a:rPr>
              <a:t>Professor Thomas F. Patterson MD, FACP, FIDSA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9A58B189-543E-4BDD-9A57-BD8D0F9B058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864"/>
          <a:stretch/>
        </p:blipFill>
        <p:spPr>
          <a:xfrm>
            <a:off x="1313093" y="309342"/>
            <a:ext cx="9565814" cy="1371822"/>
          </a:xfrm>
          <a:prstGeom prst="rect">
            <a:avLst/>
          </a:prstGeom>
          <a:ln w="57150" cap="rnd">
            <a:solidFill>
              <a:srgbClr val="BF2E19"/>
            </a:solidFill>
          </a:ln>
          <a:effectLst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1352769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47D0CCA8-9B97-4B99-92B2-DDCF7DA14A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0000" y="1980000"/>
            <a:ext cx="10515600" cy="2932085"/>
          </a:xfrm>
        </p:spPr>
        <p:txBody>
          <a:bodyPr>
            <a:spAutoFit/>
          </a:bodyPr>
          <a:lstStyle/>
          <a:p>
            <a:r>
              <a:rPr lang="en-US" dirty="0">
                <a:cs typeface="Arial" panose="020B0604020202020204" pitchFamily="34" charset="0"/>
              </a:rPr>
              <a:t>Which endpoints would be acceptable for new therapeutics for </a:t>
            </a:r>
            <a:r>
              <a:rPr lang="en-US" dirty="0" smtClean="0">
                <a:cs typeface="Arial" panose="020B0604020202020204" pitchFamily="34" charset="0"/>
              </a:rPr>
              <a:t>fungal asthma studies:</a:t>
            </a:r>
          </a:p>
          <a:p>
            <a:r>
              <a:rPr lang="en-US" dirty="0" smtClean="0">
                <a:cs typeface="Arial" panose="020B0604020202020204" pitchFamily="34" charset="0"/>
              </a:rPr>
              <a:t>-Clinical response?</a:t>
            </a:r>
          </a:p>
          <a:p>
            <a:r>
              <a:rPr lang="en-US" dirty="0" smtClean="0">
                <a:cs typeface="Arial" panose="020B0604020202020204" pitchFamily="34" charset="0"/>
              </a:rPr>
              <a:t>-Radiological response?</a:t>
            </a:r>
          </a:p>
          <a:p>
            <a:r>
              <a:rPr lang="en-US" dirty="0" smtClean="0">
                <a:cs typeface="Arial" panose="020B0604020202020204" pitchFamily="34" charset="0"/>
              </a:rPr>
              <a:t>-Serological response?</a:t>
            </a:r>
          </a:p>
          <a:p>
            <a:r>
              <a:rPr lang="en-US" dirty="0" smtClean="0">
                <a:cs typeface="Arial" panose="020B0604020202020204" pitchFamily="34" charset="0"/>
              </a:rPr>
              <a:t>-Patient-reported responses?</a:t>
            </a:r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760BC1E0-EAED-4DC7-BD33-9BB5D25B9F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0000" y="375766"/>
            <a:ext cx="10876497" cy="867930"/>
          </a:xfrm>
        </p:spPr>
        <p:txBody>
          <a:bodyPr anchor="t" anchorCtr="0">
            <a:spAutoFit/>
          </a:bodyPr>
          <a:lstStyle/>
          <a:p>
            <a: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en-US" dirty="0" smtClean="0">
                <a:cs typeface="Arial" panose="020B0604020202020204" pitchFamily="34" charset="0"/>
              </a:rPr>
              <a:t>Fungal asthma studies:</a:t>
            </a:r>
            <a:br>
              <a:rPr lang="en-US" dirty="0" smtClean="0">
                <a:cs typeface="Arial" panose="020B0604020202020204" pitchFamily="34" charset="0"/>
              </a:rPr>
            </a:br>
            <a:r>
              <a:rPr lang="en-US" dirty="0" smtClean="0">
                <a:cs typeface="Arial" panose="020B0604020202020204" pitchFamily="34" charset="0"/>
              </a:rPr>
              <a:t>Outcome assessments</a:t>
            </a:r>
            <a:endParaRPr lang="en-US" sz="2800" b="0" kern="1200" noProof="0" dirty="0">
              <a:solidFill>
                <a:schemeClr val="tx1"/>
              </a:solidFill>
              <a:latin typeface="+mn-lt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43479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47D0CCA8-9B97-4B99-92B2-DDCF7DA14A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0000" y="1980000"/>
            <a:ext cx="10515600" cy="1255728"/>
          </a:xfrm>
        </p:spPr>
        <p:txBody>
          <a:bodyPr>
            <a:spAutoFit/>
          </a:bodyPr>
          <a:lstStyle/>
          <a:p>
            <a:r>
              <a:rPr lang="en-US" dirty="0" smtClean="0">
                <a:cs typeface="Arial" panose="020B0604020202020204" pitchFamily="34" charset="0"/>
              </a:rPr>
              <a:t>Could an antifungal be licensed for inhibiting a specific pathway instead of specific pathogens?? i.e. personalized/targeted treatments like we have in cancer therapeutics?</a:t>
            </a:r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760BC1E0-EAED-4DC7-BD33-9BB5D25B9F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0000" y="375766"/>
            <a:ext cx="10876497" cy="480131"/>
          </a:xfrm>
        </p:spPr>
        <p:txBody>
          <a:bodyPr anchor="t" anchorCtr="0">
            <a:spAutoFit/>
          </a:bodyPr>
          <a:lstStyle/>
          <a:p>
            <a: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en-US" dirty="0" smtClean="0">
                <a:cs typeface="Arial" panose="020B0604020202020204" pitchFamily="34" charset="0"/>
              </a:rPr>
              <a:t>Novel approaches to antifungal approvals:</a:t>
            </a:r>
            <a:endParaRPr lang="en-US" sz="2800" b="0" kern="1200" noProof="0" dirty="0">
              <a:solidFill>
                <a:schemeClr val="tx1"/>
              </a:solidFill>
              <a:latin typeface="+mn-lt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36002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A2930715-4FF0-4584-88A2-2CE8BF21E3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32515"/>
            <a:ext cx="10515600" cy="4421723"/>
          </a:xfrm>
        </p:spPr>
        <p:txBody>
          <a:bodyPr>
            <a:spAutoFit/>
          </a:bodyPr>
          <a:lstStyle/>
          <a:p>
            <a:pPr lvl="0"/>
            <a:r>
              <a:rPr lang="en-US" sz="2000" noProof="0" dirty="0">
                <a:latin typeface="+mn-lt"/>
              </a:rPr>
              <a:t>Invasive Aspergillosis (IA)</a:t>
            </a:r>
          </a:p>
          <a:p>
            <a:pPr lvl="0"/>
            <a:r>
              <a:rPr lang="en-US" sz="2000" noProof="0" dirty="0">
                <a:latin typeface="+mn-lt"/>
              </a:rPr>
              <a:t>Chronic pulmonary Aspergillosis</a:t>
            </a:r>
          </a:p>
          <a:p>
            <a:pPr lvl="0"/>
            <a:r>
              <a:rPr lang="en-US" sz="2000" noProof="0" dirty="0">
                <a:latin typeface="+mn-lt"/>
              </a:rPr>
              <a:t>Fungal asthma/Allergic bronchopulmonary Aspergillosis (ABPA)</a:t>
            </a:r>
          </a:p>
          <a:p>
            <a:pPr lvl="0"/>
            <a:r>
              <a:rPr lang="en-US" sz="2000" noProof="0" dirty="0">
                <a:latin typeface="+mn-lt"/>
              </a:rPr>
              <a:t>Azole resistance</a:t>
            </a:r>
          </a:p>
          <a:p>
            <a:pPr lvl="0"/>
            <a:r>
              <a:rPr lang="en-US" sz="2000" noProof="0" dirty="0">
                <a:latin typeface="+mn-lt"/>
              </a:rPr>
              <a:t>Influenza-associated IA</a:t>
            </a:r>
          </a:p>
          <a:p>
            <a:pPr lvl="0"/>
            <a:r>
              <a:rPr lang="en-US" sz="2000" noProof="0" dirty="0">
                <a:latin typeface="+mn-lt"/>
              </a:rPr>
              <a:t>Mucormycosis</a:t>
            </a:r>
          </a:p>
          <a:p>
            <a:pPr lvl="0"/>
            <a:r>
              <a:rPr lang="en-US" sz="2000" noProof="0" dirty="0">
                <a:latin typeface="+mn-lt"/>
              </a:rPr>
              <a:t>Pre-Clinical</a:t>
            </a:r>
          </a:p>
          <a:p>
            <a:pPr lvl="0"/>
            <a:r>
              <a:rPr lang="en-US" sz="2000" noProof="0" dirty="0">
                <a:latin typeface="+mn-lt"/>
              </a:rPr>
              <a:t>Drug-drug interactions (DDI) with chemotherapy agents</a:t>
            </a:r>
          </a:p>
          <a:p>
            <a:pPr lvl="0"/>
            <a:r>
              <a:rPr lang="en-US" sz="2000" noProof="0" dirty="0">
                <a:latin typeface="+mn-lt"/>
              </a:rPr>
              <a:t>Prophylaxis</a:t>
            </a:r>
          </a:p>
          <a:p>
            <a:pPr lvl="0"/>
            <a:r>
              <a:rPr lang="en-US" sz="2000" noProof="0" dirty="0">
                <a:latin typeface="+mn-lt"/>
              </a:rPr>
              <a:t>Empiric therapy</a:t>
            </a:r>
          </a:p>
          <a:p>
            <a:pPr lvl="0"/>
            <a:r>
              <a:rPr lang="en-US" sz="2000" noProof="0" dirty="0">
                <a:latin typeface="+mn-lt"/>
              </a:rPr>
              <a:t>Combination therapy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BB0B0A1C-8A39-42FD-B1DC-322E0A047D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834792"/>
            <a:ext cx="10514012" cy="452432"/>
          </a:xfrm>
        </p:spPr>
        <p:txBody>
          <a:bodyPr>
            <a:spAutoFit/>
          </a:bodyPr>
          <a:lstStyle/>
          <a:p>
            <a:r>
              <a:rPr lang="en-US" sz="2600" noProof="0" dirty="0" smtClean="0">
                <a:latin typeface="+mn-lt"/>
              </a:rPr>
              <a:t>Areas of potential interest in antifungal drug development:</a:t>
            </a:r>
            <a:endParaRPr lang="en-US" sz="2600" noProof="0" dirty="0">
              <a:latin typeface="+mn-lt"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F0DFA80E-DCB4-42B0-928D-684147018E6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864"/>
          <a:stretch/>
        </p:blipFill>
        <p:spPr>
          <a:xfrm>
            <a:off x="1313093" y="309342"/>
            <a:ext cx="9565814" cy="1371822"/>
          </a:xfrm>
          <a:prstGeom prst="rect">
            <a:avLst/>
          </a:prstGeom>
          <a:ln w="57150" cap="rnd">
            <a:solidFill>
              <a:srgbClr val="BF2E19"/>
            </a:solidFill>
          </a:ln>
          <a:effectLst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1555940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7D35C261-861A-4D94-A314-CBF0B256FB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0000" y="2235591"/>
            <a:ext cx="10514012" cy="452432"/>
          </a:xfrm>
        </p:spPr>
        <p:txBody>
          <a:bodyPr anchor="t" anchorCtr="0">
            <a:spAutoFit/>
          </a:bodyPr>
          <a:lstStyle/>
          <a:p>
            <a:r>
              <a:rPr lang="en-US" sz="2600" noProof="0" dirty="0">
                <a:latin typeface="+mn-lt"/>
              </a:rPr>
              <a:t>Format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425FBCC5-C3B9-44E1-81FA-B8EC05F452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0000" y="3285898"/>
            <a:ext cx="10515600" cy="1917448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marL="514350" indent="-514350">
              <a:buAutoNum type="arabicPeriod"/>
            </a:pPr>
            <a:r>
              <a:rPr lang="en-US" sz="2600" noProof="0" dirty="0">
                <a:latin typeface="+mn-lt"/>
              </a:rPr>
              <a:t>Preset question(s) with minimal background</a:t>
            </a:r>
          </a:p>
          <a:p>
            <a:pPr marL="514350" indent="-514350">
              <a:buAutoNum type="arabicPeriod"/>
            </a:pPr>
            <a:r>
              <a:rPr lang="en-US" sz="2600" noProof="0" dirty="0">
                <a:latin typeface="+mn-lt"/>
              </a:rPr>
              <a:t>FDA response</a:t>
            </a:r>
          </a:p>
          <a:p>
            <a:pPr marL="514350" indent="-514350">
              <a:buAutoNum type="arabicPeriod"/>
            </a:pPr>
            <a:r>
              <a:rPr lang="en-US" sz="2600" noProof="0" dirty="0">
                <a:latin typeface="+mn-lt"/>
              </a:rPr>
              <a:t>EMA response </a:t>
            </a:r>
          </a:p>
          <a:p>
            <a:pPr marL="514350" indent="-514350">
              <a:buAutoNum type="arabicPeriod"/>
            </a:pPr>
            <a:r>
              <a:rPr lang="en-US" sz="2600" noProof="0" dirty="0">
                <a:latin typeface="+mn-lt"/>
              </a:rPr>
              <a:t>Questions and comments from the floor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2975B724-2135-44A9-913E-A6E1FD1FF19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864"/>
          <a:stretch/>
        </p:blipFill>
        <p:spPr>
          <a:xfrm>
            <a:off x="1313093" y="309342"/>
            <a:ext cx="9565814" cy="1371822"/>
          </a:xfrm>
          <a:prstGeom prst="rect">
            <a:avLst/>
          </a:prstGeom>
          <a:ln w="57150" cap="rnd">
            <a:solidFill>
              <a:srgbClr val="BF2E19"/>
            </a:solidFill>
          </a:ln>
          <a:effectLst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27593507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50D4290A-8792-4AC1-9456-D19F45AE4E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0000" y="1427550"/>
            <a:ext cx="10515600" cy="4483279"/>
          </a:xfrm>
        </p:spPr>
        <p:txBody>
          <a:bodyPr>
            <a:spAutoFit/>
          </a:bodyPr>
          <a:lstStyle/>
          <a:p>
            <a:pPr lvl="0"/>
            <a:r>
              <a:rPr lang="en-US" sz="2800" noProof="0" dirty="0" smtClean="0">
                <a:latin typeface="+mn-lt"/>
                <a:cs typeface="Arial" panose="020B0604020202020204" pitchFamily="34" charset="0"/>
              </a:rPr>
              <a:t>How </a:t>
            </a:r>
            <a:r>
              <a:rPr lang="en-US" dirty="0" smtClean="0">
                <a:cs typeface="Arial" panose="020B0604020202020204" pitchFamily="34" charset="0"/>
              </a:rPr>
              <a:t>can new diagnostics be incorporated into regulatory approval?</a:t>
            </a:r>
            <a:br>
              <a:rPr lang="en-US" dirty="0" smtClean="0">
                <a:cs typeface="Arial" panose="020B0604020202020204" pitchFamily="34" charset="0"/>
              </a:rPr>
            </a:br>
            <a:endParaRPr lang="en-US" dirty="0" smtClean="0">
              <a:cs typeface="Arial" panose="020B0604020202020204" pitchFamily="34" charset="0"/>
            </a:endParaRPr>
          </a:p>
          <a:p>
            <a:pPr lvl="0"/>
            <a:r>
              <a:rPr lang="en-US" sz="2800" noProof="0" dirty="0" smtClean="0">
                <a:latin typeface="+mn-lt"/>
                <a:cs typeface="Arial" panose="020B0604020202020204" pitchFamily="34" charset="0"/>
              </a:rPr>
              <a:t>For example: Are new diagnostics equivalent for study enrollment to the established </a:t>
            </a:r>
            <a:r>
              <a:rPr lang="en-US" sz="2800" noProof="0" dirty="0" err="1" smtClean="0">
                <a:latin typeface="+mn-lt"/>
                <a:cs typeface="Arial" panose="020B0604020202020204" pitchFamily="34" charset="0"/>
              </a:rPr>
              <a:t>Platelia</a:t>
            </a:r>
            <a:r>
              <a:rPr lang="en-US" sz="2800" noProof="0" dirty="0" smtClean="0">
                <a:latin typeface="+mn-lt"/>
                <a:cs typeface="Arial" panose="020B0604020202020204" pitchFamily="34" charset="0"/>
              </a:rPr>
              <a:t> galactomannan (GM ELISA [Bio-Rad</a:t>
            </a:r>
            <a:r>
              <a:rPr lang="en-US" noProof="0" dirty="0" smtClean="0">
                <a:cs typeface="Arial" panose="020B0604020202020204" pitchFamily="34" charset="0"/>
              </a:rPr>
              <a:t>])</a:t>
            </a:r>
          </a:p>
          <a:p>
            <a:pPr lvl="0"/>
            <a:r>
              <a:rPr lang="en-US" noProof="0" dirty="0" smtClean="0">
                <a:cs typeface="Arial" panose="020B0604020202020204" pitchFamily="34" charset="0"/>
              </a:rPr>
              <a:t>(such as the new </a:t>
            </a:r>
            <a:r>
              <a:rPr lang="en-US" noProof="0" dirty="0" err="1" smtClean="0">
                <a:cs typeface="Arial" panose="020B0604020202020204" pitchFamily="34" charset="0"/>
              </a:rPr>
              <a:t>galatomannoprotein</a:t>
            </a:r>
            <a:r>
              <a:rPr lang="en-US" noProof="0" dirty="0" smtClean="0">
                <a:cs typeface="Arial" panose="020B0604020202020204" pitchFamily="34" charset="0"/>
              </a:rPr>
              <a:t> [GP</a:t>
            </a:r>
            <a:r>
              <a:rPr lang="en-US" dirty="0">
                <a:cs typeface="Arial" panose="020B0604020202020204" pitchFamily="34" charset="0"/>
              </a:rPr>
              <a:t>]</a:t>
            </a:r>
            <a:r>
              <a:rPr lang="en-US" noProof="0" dirty="0" smtClean="0">
                <a:cs typeface="Arial" panose="020B0604020202020204" pitchFamily="34" charset="0"/>
              </a:rPr>
              <a:t> ELISA [</a:t>
            </a:r>
            <a:r>
              <a:rPr lang="en-US" noProof="0" dirty="0" err="1" smtClean="0">
                <a:cs typeface="Arial" panose="020B0604020202020204" pitchFamily="34" charset="0"/>
              </a:rPr>
              <a:t>Eurolmmun</a:t>
            </a:r>
            <a:r>
              <a:rPr lang="en-US" dirty="0" smtClean="0">
                <a:cs typeface="Arial" panose="020B0604020202020204" pitchFamily="34" charset="0"/>
              </a:rPr>
              <a:t>], IMMY </a:t>
            </a:r>
            <a:r>
              <a:rPr lang="en-US" dirty="0" err="1" smtClean="0"/>
              <a:t>sōna</a:t>
            </a:r>
            <a:r>
              <a:rPr lang="en-US" dirty="0" smtClean="0"/>
              <a:t> </a:t>
            </a:r>
            <a:r>
              <a:rPr lang="en-US" dirty="0"/>
              <a:t>Aspergillus Galactomannan Lateral Flow Assay </a:t>
            </a:r>
            <a:r>
              <a:rPr lang="en-US" dirty="0" smtClean="0"/>
              <a:t>[Asp </a:t>
            </a:r>
            <a:r>
              <a:rPr lang="en-US" dirty="0"/>
              <a:t>GM </a:t>
            </a:r>
            <a:r>
              <a:rPr lang="en-US" dirty="0" smtClean="0"/>
              <a:t>LFA], or </a:t>
            </a:r>
            <a:r>
              <a:rPr lang="en-US" i="1" dirty="0" smtClean="0"/>
              <a:t>Aspergillus </a:t>
            </a:r>
            <a:r>
              <a:rPr lang="en-US" dirty="0" smtClean="0"/>
              <a:t>LFA [OLM Diagnostics])</a:t>
            </a:r>
            <a:endParaRPr lang="en-US" noProof="0" dirty="0" smtClean="0">
              <a:cs typeface="Arial" panose="020B0604020202020204" pitchFamily="34" charset="0"/>
            </a:endParaRPr>
          </a:p>
          <a:p>
            <a:pPr lvl="0" algn="l"/>
            <a:r>
              <a:rPr lang="en-US" dirty="0" smtClean="0">
                <a:cs typeface="Arial" panose="020B0604020202020204" pitchFamily="34" charset="0"/>
              </a:rPr>
              <a:t>If not, what criteria need to be met to establish equivalency?</a:t>
            </a:r>
          </a:p>
          <a:p>
            <a:pPr lvl="0" algn="l"/>
            <a:r>
              <a:rPr lang="en-US" noProof="0" dirty="0" smtClean="0">
                <a:cs typeface="Arial" panose="020B0604020202020204" pitchFamily="34" charset="0"/>
              </a:rPr>
              <a:t/>
            </a:r>
            <a:br>
              <a:rPr lang="en-US" noProof="0" dirty="0" smtClean="0">
                <a:cs typeface="Arial" panose="020B0604020202020204" pitchFamily="34" charset="0"/>
              </a:rPr>
            </a:br>
            <a:r>
              <a:rPr lang="en-US" noProof="0" dirty="0" smtClean="0">
                <a:cs typeface="Arial" panose="020B0604020202020204" pitchFamily="34" charset="0"/>
              </a:rPr>
              <a:t>	</a:t>
            </a:r>
            <a:endParaRPr lang="de-DE" sz="2800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7CECC625-4C2F-4CB9-A707-B961EC91C9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0000" y="360000"/>
            <a:ext cx="10512000" cy="867930"/>
          </a:xfrm>
        </p:spPr>
        <p:txBody>
          <a:bodyPr anchor="t" anchorCtr="0">
            <a:spAutoFit/>
          </a:bodyPr>
          <a:lstStyle/>
          <a:p>
            <a:pPr algn="l"/>
            <a:r>
              <a:rPr lang="en-US" sz="2800" noProof="0" dirty="0">
                <a:latin typeface="+mn-lt"/>
                <a:cs typeface="Arial" panose="020B0604020202020204" pitchFamily="34" charset="0"/>
              </a:rPr>
              <a:t>Invasive </a:t>
            </a:r>
            <a:r>
              <a:rPr lang="en-US" sz="2800" noProof="0" dirty="0" smtClean="0">
                <a:latin typeface="+mn-lt"/>
                <a:cs typeface="Arial" panose="020B0604020202020204" pitchFamily="34" charset="0"/>
              </a:rPr>
              <a:t>Aspergillosis:</a:t>
            </a:r>
            <a:r>
              <a:rPr lang="en-US" sz="2800" noProof="0" dirty="0">
                <a:latin typeface="+mn-lt"/>
                <a:cs typeface="Arial" panose="020B0604020202020204" pitchFamily="34" charset="0"/>
              </a:rPr>
              <a:t/>
            </a:r>
            <a:br>
              <a:rPr lang="en-US" sz="2800" noProof="0" dirty="0">
                <a:latin typeface="+mn-lt"/>
                <a:cs typeface="Arial" panose="020B0604020202020204" pitchFamily="34" charset="0"/>
              </a:rPr>
            </a:br>
            <a:r>
              <a:rPr lang="en-US" sz="2800" noProof="0" dirty="0" smtClean="0">
                <a:latin typeface="+mn-lt"/>
                <a:cs typeface="Arial" panose="020B0604020202020204" pitchFamily="34" charset="0"/>
              </a:rPr>
              <a:t>Diagnostic criteria</a:t>
            </a:r>
            <a:endParaRPr lang="en-US" sz="2800" noProof="0" dirty="0">
              <a:latin typeface="+mn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58202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D73518EE-9F20-440D-9E64-52E296EB12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0000" y="1980000"/>
            <a:ext cx="10515600" cy="3127523"/>
          </a:xfrm>
        </p:spPr>
        <p:txBody>
          <a:bodyPr anchor="t" anchorCtr="0">
            <a:spAutoFit/>
          </a:bodyPr>
          <a:lstStyle/>
          <a:p>
            <a:r>
              <a:rPr lang="en-US" dirty="0" smtClean="0">
                <a:cs typeface="Arial" panose="020B0604020202020204" pitchFamily="34" charset="0"/>
              </a:rPr>
              <a:t>Can other markers </a:t>
            </a:r>
            <a:r>
              <a:rPr lang="en-US" dirty="0">
                <a:cs typeface="Arial" panose="020B0604020202020204" pitchFamily="34" charset="0"/>
              </a:rPr>
              <a:t>of efficacy (e.g. surrogate markers) </a:t>
            </a:r>
            <a:r>
              <a:rPr lang="en-US" dirty="0" smtClean="0">
                <a:cs typeface="Arial" panose="020B0604020202020204" pitchFamily="34" charset="0"/>
              </a:rPr>
              <a:t>than </a:t>
            </a:r>
            <a:r>
              <a:rPr lang="en-US" dirty="0">
                <a:cs typeface="Arial" panose="020B0604020202020204" pitchFamily="34" charset="0"/>
              </a:rPr>
              <a:t>All-Cause-Mortality (ACM) </a:t>
            </a:r>
            <a:r>
              <a:rPr lang="en-US" dirty="0" smtClean="0">
                <a:cs typeface="Arial" panose="020B0604020202020204" pitchFamily="34" charset="0"/>
              </a:rPr>
              <a:t>be used for </a:t>
            </a:r>
            <a:r>
              <a:rPr lang="en-US" i="1" dirty="0">
                <a:cs typeface="Arial" panose="020B0604020202020204" pitchFamily="34" charset="0"/>
              </a:rPr>
              <a:t>non-inferiority</a:t>
            </a:r>
            <a:r>
              <a:rPr lang="en-US" dirty="0">
                <a:cs typeface="Arial" panose="020B0604020202020204" pitchFamily="34" charset="0"/>
              </a:rPr>
              <a:t> or </a:t>
            </a:r>
            <a:r>
              <a:rPr lang="en-US" i="1" dirty="0">
                <a:cs typeface="Arial" panose="020B0604020202020204" pitchFamily="34" charset="0"/>
              </a:rPr>
              <a:t>superiority</a:t>
            </a:r>
            <a:r>
              <a:rPr lang="en-US" dirty="0">
                <a:cs typeface="Arial" panose="020B0604020202020204" pitchFamily="34" charset="0"/>
              </a:rPr>
              <a:t> studies</a:t>
            </a:r>
            <a:r>
              <a:rPr lang="en-US" dirty="0" smtClean="0">
                <a:cs typeface="Arial" panose="020B0604020202020204" pitchFamily="34" charset="0"/>
              </a:rPr>
              <a:t>?</a:t>
            </a:r>
            <a:endParaRPr lang="en-US" b="0" dirty="0" smtClean="0">
              <a:cs typeface="Arial" panose="020B0604020202020204" pitchFamily="34" charset="0"/>
            </a:endParaRPr>
          </a:p>
          <a:p>
            <a:pPr lvl="0"/>
            <a:endParaRPr lang="en-US" dirty="0">
              <a:cs typeface="Arial" panose="020B0604020202020204" pitchFamily="34" charset="0"/>
            </a:endParaRPr>
          </a:p>
          <a:p>
            <a:pPr lvl="1"/>
            <a:r>
              <a:rPr lang="en-US" sz="2800" b="0" dirty="0" smtClean="0">
                <a:cs typeface="Arial" panose="020B0604020202020204" pitchFamily="34" charset="0"/>
              </a:rPr>
              <a:t>Can biomarkers</a:t>
            </a:r>
            <a:r>
              <a:rPr lang="en-US" sz="2800" b="0" kern="1200" noProof="0" dirty="0" smtClean="0">
                <a:solidFill>
                  <a:schemeClr val="tx1"/>
                </a:solidFill>
                <a:ea typeface="+mj-ea"/>
                <a:cs typeface="Arial" panose="020B0604020202020204" pitchFamily="34" charset="0"/>
              </a:rPr>
              <a:t> be used for </a:t>
            </a:r>
            <a:r>
              <a:rPr lang="en-US" sz="2800" b="0" kern="1200" noProof="0" dirty="0">
                <a:solidFill>
                  <a:schemeClr val="tx1"/>
                </a:solidFill>
                <a:ea typeface="+mj-ea"/>
                <a:cs typeface="Arial" panose="020B0604020202020204" pitchFamily="34" charset="0"/>
              </a:rPr>
              <a:t>treatment discontinuation </a:t>
            </a:r>
            <a:r>
              <a:rPr lang="en-US" sz="2800" b="0" kern="1200" noProof="0" dirty="0" smtClean="0">
                <a:solidFill>
                  <a:schemeClr val="tx1"/>
                </a:solidFill>
                <a:ea typeface="+mj-ea"/>
                <a:cs typeface="Arial" panose="020B0604020202020204" pitchFamily="34" charset="0"/>
              </a:rPr>
              <a:t>decisions/</a:t>
            </a:r>
            <a:r>
              <a:rPr lang="en-US" sz="2800" b="0" kern="1200" noProof="0" dirty="0" err="1" smtClean="0">
                <a:solidFill>
                  <a:schemeClr val="tx1"/>
                </a:solidFill>
                <a:ea typeface="+mj-ea"/>
                <a:cs typeface="Arial" panose="020B0604020202020204" pitchFamily="34" charset="0"/>
              </a:rPr>
              <a:t>outcom</a:t>
            </a:r>
            <a:r>
              <a:rPr lang="en-US" sz="2800" dirty="0" smtClean="0">
                <a:ea typeface="+mj-ea"/>
                <a:cs typeface="Arial" panose="020B0604020202020204" pitchFamily="34" charset="0"/>
              </a:rPr>
              <a:t>e assessments (such as GM, BDG, PCR, others</a:t>
            </a:r>
            <a:r>
              <a:rPr lang="en-US" sz="2800" b="0" kern="1200" noProof="0" dirty="0" smtClean="0">
                <a:solidFill>
                  <a:schemeClr val="tx1"/>
                </a:solidFill>
                <a:ea typeface="+mj-ea"/>
                <a:cs typeface="Arial" panose="020B0604020202020204" pitchFamily="34" charset="0"/>
              </a:rPr>
              <a:t>?) </a:t>
            </a:r>
          </a:p>
          <a:p>
            <a:pPr lvl="1"/>
            <a:endParaRPr lang="en-US" sz="2800" dirty="0">
              <a:ea typeface="+mj-ea"/>
              <a:cs typeface="Arial" panose="020B0604020202020204" pitchFamily="34" charset="0"/>
            </a:endParaRPr>
          </a:p>
          <a:p>
            <a:pPr lvl="1"/>
            <a:r>
              <a:rPr lang="en-US" sz="2800" b="0" dirty="0" smtClean="0">
                <a:ea typeface="+mj-ea"/>
                <a:cs typeface="Arial" panose="020B0604020202020204" pitchFamily="34" charset="0"/>
              </a:rPr>
              <a:t>What data are needed to establish surrogate endpoints?</a:t>
            </a:r>
            <a:endParaRPr lang="de-DE" sz="2800" b="0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E7FC8348-3DF6-4791-B941-5BE34C647A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0000" y="360000"/>
            <a:ext cx="10514012" cy="867930"/>
          </a:xfrm>
        </p:spPr>
        <p:txBody>
          <a:bodyPr anchor="t" anchorCtr="0">
            <a:spAutoFit/>
          </a:bodyPr>
          <a:lstStyle/>
          <a:p>
            <a: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en-US" sz="2800" b="1" kern="1200" noProof="0" dirty="0">
                <a:solidFill>
                  <a:schemeClr val="tx1"/>
                </a:solidFill>
                <a:latin typeface="+mn-lt"/>
                <a:ea typeface="+mj-ea"/>
                <a:cs typeface="Arial" panose="020B0604020202020204" pitchFamily="34" charset="0"/>
              </a:rPr>
              <a:t>Invasive </a:t>
            </a:r>
            <a:r>
              <a:rPr lang="en-US" sz="2800" b="1" kern="1200" noProof="0" dirty="0" smtClean="0">
                <a:solidFill>
                  <a:schemeClr val="tx1"/>
                </a:solidFill>
                <a:latin typeface="+mn-lt"/>
                <a:ea typeface="+mj-ea"/>
                <a:cs typeface="Arial" panose="020B0604020202020204" pitchFamily="34" charset="0"/>
              </a:rPr>
              <a:t>Aspergillosis</a:t>
            </a:r>
            <a:r>
              <a:rPr lang="en-US" dirty="0" smtClean="0">
                <a:cs typeface="Arial" panose="020B0604020202020204" pitchFamily="34" charset="0"/>
              </a:rPr>
              <a:t>:</a:t>
            </a:r>
            <a:br>
              <a:rPr lang="en-US" dirty="0" smtClean="0">
                <a:cs typeface="Arial" panose="020B0604020202020204" pitchFamily="34" charset="0"/>
              </a:rPr>
            </a:br>
            <a:r>
              <a:rPr lang="en-US" dirty="0" smtClean="0">
                <a:cs typeface="Arial" panose="020B0604020202020204" pitchFamily="34" charset="0"/>
              </a:rPr>
              <a:t>Outcome criteria</a:t>
            </a:r>
            <a:endParaRPr lang="en-US" sz="2800" b="1" kern="1200" noProof="0" dirty="0">
              <a:solidFill>
                <a:schemeClr val="tx1"/>
              </a:solidFill>
              <a:latin typeface="+mn-lt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64340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D73518EE-9F20-440D-9E64-52E296EB12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0000" y="1980000"/>
            <a:ext cx="10515600" cy="1255728"/>
          </a:xfrm>
        </p:spPr>
        <p:txBody>
          <a:bodyPr anchor="t" anchorCtr="0">
            <a:spAutoFit/>
          </a:bodyPr>
          <a:lstStyle/>
          <a:p>
            <a:pPr lvl="0"/>
            <a:r>
              <a:rPr lang="en-US" b="0" dirty="0">
                <a:cs typeface="Arial" panose="020B0604020202020204" pitchFamily="34" charset="0"/>
              </a:rPr>
              <a:t>In situations with stable chest CT infiltrates, c</a:t>
            </a:r>
            <a:r>
              <a:rPr lang="en-US" sz="2800" b="0" kern="1200" noProof="0" dirty="0">
                <a:solidFill>
                  <a:schemeClr val="tx1"/>
                </a:solidFill>
                <a:latin typeface="+mn-lt"/>
                <a:ea typeface="+mj-ea"/>
                <a:cs typeface="Arial" panose="020B0604020202020204" pitchFamily="34" charset="0"/>
              </a:rPr>
              <a:t>an </a:t>
            </a:r>
            <a:r>
              <a:rPr lang="en-US" sz="2800" b="0" kern="1200" noProof="0" dirty="0" smtClean="0">
                <a:solidFill>
                  <a:schemeClr val="tx1"/>
                </a:solidFill>
                <a:latin typeface="+mn-lt"/>
                <a:ea typeface="+mj-ea"/>
                <a:cs typeface="Arial" panose="020B0604020202020204" pitchFamily="34" charset="0"/>
              </a:rPr>
              <a:t>alternative imaging such as PET-CT be used for </a:t>
            </a:r>
            <a:r>
              <a:rPr lang="en-US" sz="2800" b="0" kern="1200" noProof="0" dirty="0">
                <a:solidFill>
                  <a:schemeClr val="tx1"/>
                </a:solidFill>
                <a:latin typeface="+mn-lt"/>
                <a:ea typeface="+mj-ea"/>
                <a:cs typeface="Arial" panose="020B0604020202020204" pitchFamily="34" charset="0"/>
              </a:rPr>
              <a:t>treatment discontinuation </a:t>
            </a:r>
            <a:r>
              <a:rPr lang="en-US" sz="2800" b="0" kern="1200" noProof="0" dirty="0" smtClean="0">
                <a:solidFill>
                  <a:schemeClr val="tx1"/>
                </a:solidFill>
                <a:latin typeface="+mn-lt"/>
                <a:ea typeface="+mj-ea"/>
                <a:cs typeface="Arial" panose="020B0604020202020204" pitchFamily="34" charset="0"/>
              </a:rPr>
              <a:t>decisions/</a:t>
            </a:r>
            <a:r>
              <a:rPr lang="en-US" sz="2800" b="0" kern="1200" noProof="0" dirty="0" err="1" smtClean="0">
                <a:solidFill>
                  <a:schemeClr val="tx1"/>
                </a:solidFill>
                <a:latin typeface="+mn-lt"/>
                <a:ea typeface="+mj-ea"/>
                <a:cs typeface="Arial" panose="020B0604020202020204" pitchFamily="34" charset="0"/>
              </a:rPr>
              <a:t>outcom</a:t>
            </a:r>
            <a:r>
              <a:rPr lang="en-US" dirty="0" smtClean="0">
                <a:ea typeface="+mj-ea"/>
                <a:cs typeface="Arial" panose="020B0604020202020204" pitchFamily="34" charset="0"/>
              </a:rPr>
              <a:t>e assessments</a:t>
            </a:r>
            <a:r>
              <a:rPr lang="en-US" sz="2800" b="0" kern="1200" noProof="0" dirty="0" smtClean="0">
                <a:solidFill>
                  <a:schemeClr val="tx1"/>
                </a:solidFill>
                <a:latin typeface="+mn-lt"/>
                <a:ea typeface="+mj-ea"/>
                <a:cs typeface="Arial" panose="020B0604020202020204" pitchFamily="34" charset="0"/>
              </a:rPr>
              <a:t>? </a:t>
            </a:r>
            <a:endParaRPr lang="de-DE" b="0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E7FC8348-3DF6-4791-B941-5BE34C647A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0000" y="360000"/>
            <a:ext cx="10514012" cy="867930"/>
          </a:xfrm>
        </p:spPr>
        <p:txBody>
          <a:bodyPr anchor="t" anchorCtr="0">
            <a:spAutoFit/>
          </a:bodyPr>
          <a:lstStyle/>
          <a:p>
            <a: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en-US" sz="2800" b="1" kern="1200" noProof="0" dirty="0">
                <a:solidFill>
                  <a:schemeClr val="tx1"/>
                </a:solidFill>
                <a:latin typeface="+mn-lt"/>
                <a:ea typeface="+mj-ea"/>
                <a:cs typeface="Arial" panose="020B0604020202020204" pitchFamily="34" charset="0"/>
              </a:rPr>
              <a:t>Invasive </a:t>
            </a:r>
            <a:r>
              <a:rPr lang="en-US" sz="2800" b="1" kern="1200" noProof="0" dirty="0" smtClean="0">
                <a:solidFill>
                  <a:schemeClr val="tx1"/>
                </a:solidFill>
                <a:latin typeface="+mn-lt"/>
                <a:ea typeface="+mj-ea"/>
                <a:cs typeface="Arial" panose="020B0604020202020204" pitchFamily="34" charset="0"/>
              </a:rPr>
              <a:t>Aspergillosis</a:t>
            </a:r>
            <a:r>
              <a:rPr lang="en-US" dirty="0" smtClean="0">
                <a:cs typeface="Arial" panose="020B0604020202020204" pitchFamily="34" charset="0"/>
              </a:rPr>
              <a:t>:</a:t>
            </a:r>
            <a:br>
              <a:rPr lang="en-US" dirty="0" smtClean="0">
                <a:cs typeface="Arial" panose="020B0604020202020204" pitchFamily="34" charset="0"/>
              </a:rPr>
            </a:br>
            <a:r>
              <a:rPr lang="en-US" dirty="0" smtClean="0">
                <a:cs typeface="Arial" panose="020B0604020202020204" pitchFamily="34" charset="0"/>
              </a:rPr>
              <a:t>Outcome criteria</a:t>
            </a:r>
            <a:endParaRPr lang="en-US" sz="2800" b="1" kern="1200" noProof="0" dirty="0">
              <a:solidFill>
                <a:schemeClr val="tx1"/>
              </a:solidFill>
              <a:latin typeface="+mn-lt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45922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9EE52FEB-82AA-43BC-B40B-4A809139E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0000" y="1980000"/>
            <a:ext cx="10515600" cy="1255728"/>
          </a:xfrm>
        </p:spPr>
        <p:txBody>
          <a:bodyPr anchor="t" anchorCtr="0">
            <a:spAutoFit/>
          </a:bodyPr>
          <a:lstStyle/>
          <a:p>
            <a:pPr lvl="0"/>
            <a:r>
              <a:rPr lang="en-US" sz="2800" b="0" kern="1200" noProof="0" dirty="0" smtClean="0">
                <a:solidFill>
                  <a:schemeClr val="tx1"/>
                </a:solidFill>
                <a:latin typeface="+mn-lt"/>
                <a:ea typeface="+mj-ea"/>
                <a:cs typeface="Arial" panose="020B0604020202020204" pitchFamily="34" charset="0"/>
              </a:rPr>
              <a:t>Can additional markers (such as additional renal) be used for assessment (and comparison) of toxicity for new agents vs approved compounds?</a:t>
            </a:r>
            <a:endParaRPr lang="de-DE" b="0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95A3BF48-4580-4134-85B8-5ED7295136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0000" y="360000"/>
            <a:ext cx="10514012" cy="480131"/>
          </a:xfrm>
        </p:spPr>
        <p:txBody>
          <a:bodyPr anchor="t" anchorCtr="0">
            <a:spAutoFit/>
          </a:bodyPr>
          <a:lstStyle/>
          <a:p>
            <a: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en-US" noProof="0" dirty="0" smtClean="0">
                <a:cs typeface="Arial" panose="020B0604020202020204" pitchFamily="34" charset="0"/>
              </a:rPr>
              <a:t>Toxicity </a:t>
            </a:r>
            <a:r>
              <a:rPr lang="en-US" noProof="0" dirty="0" err="1" smtClean="0">
                <a:cs typeface="Arial" panose="020B0604020202020204" pitchFamily="34" charset="0"/>
              </a:rPr>
              <a:t>assessm</a:t>
            </a:r>
            <a:r>
              <a:rPr lang="en-US" dirty="0" err="1" smtClean="0">
                <a:cs typeface="Arial" panose="020B0604020202020204" pitchFamily="34" charset="0"/>
              </a:rPr>
              <a:t>ent</a:t>
            </a:r>
            <a:r>
              <a:rPr lang="en-US" dirty="0" smtClean="0">
                <a:cs typeface="Arial" panose="020B0604020202020204" pitchFamily="34" charset="0"/>
              </a:rPr>
              <a:t>:</a:t>
            </a:r>
            <a:endParaRPr lang="en-US" sz="2800" b="1" kern="1200" noProof="0" dirty="0">
              <a:solidFill>
                <a:schemeClr val="tx1"/>
              </a:solidFill>
              <a:latin typeface="+mn-lt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5418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9EE52FEB-82AA-43BC-B40B-4A809139E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0000" y="1980000"/>
            <a:ext cx="10515600" cy="2031325"/>
          </a:xfrm>
        </p:spPr>
        <p:txBody>
          <a:bodyPr anchor="t" anchorCtr="0">
            <a:spAutoFit/>
          </a:bodyPr>
          <a:lstStyle/>
          <a:p>
            <a:pPr lvl="0"/>
            <a:r>
              <a:rPr lang="en-US" sz="2800" b="0" kern="1200" noProof="0" dirty="0" smtClean="0">
                <a:solidFill>
                  <a:schemeClr val="tx1"/>
                </a:solidFill>
                <a:latin typeface="+mn-lt"/>
                <a:ea typeface="+mj-ea"/>
                <a:cs typeface="Arial" panose="020B0604020202020204" pitchFamily="34" charset="0"/>
              </a:rPr>
              <a:t>Should DDI with agents likely to be used with a new antifungal agent be required prior to approval or specifically noted to not have been studied?  (for example: mould active azoles and oral chemotherapeutic agents for leukemia such as FLT3 inhibitors, </a:t>
            </a:r>
            <a:r>
              <a:rPr lang="en-US" sz="2800" b="0" kern="1200" noProof="0" dirty="0" err="1" smtClean="0">
                <a:solidFill>
                  <a:schemeClr val="tx1"/>
                </a:solidFill>
                <a:latin typeface="+mn-lt"/>
                <a:ea typeface="+mj-ea"/>
                <a:cs typeface="Arial" panose="020B0604020202020204" pitchFamily="34" charset="0"/>
              </a:rPr>
              <a:t>venetoclax</a:t>
            </a:r>
            <a:r>
              <a:rPr lang="en-US" sz="2800" b="0" kern="1200" noProof="0" dirty="0" smtClean="0">
                <a:solidFill>
                  <a:schemeClr val="tx1"/>
                </a:solidFill>
                <a:latin typeface="+mn-lt"/>
                <a:ea typeface="+mj-ea"/>
                <a:cs typeface="Arial" panose="020B0604020202020204" pitchFamily="34" charset="0"/>
              </a:rPr>
              <a:t>, </a:t>
            </a:r>
            <a:r>
              <a:rPr lang="en-US" sz="2800" b="0" kern="1200" noProof="0" dirty="0" err="1" smtClean="0">
                <a:solidFill>
                  <a:schemeClr val="tx1"/>
                </a:solidFill>
                <a:latin typeface="+mn-lt"/>
                <a:ea typeface="+mj-ea"/>
                <a:cs typeface="Arial" panose="020B0604020202020204" pitchFamily="34" charset="0"/>
              </a:rPr>
              <a:t>ibrutinib</a:t>
            </a:r>
            <a:r>
              <a:rPr lang="en-US" sz="2800" b="0" kern="1200" noProof="0" dirty="0" smtClean="0">
                <a:solidFill>
                  <a:schemeClr val="tx1"/>
                </a:solidFill>
                <a:latin typeface="+mn-lt"/>
                <a:ea typeface="+mj-ea"/>
                <a:cs typeface="Arial" panose="020B0604020202020204" pitchFamily="34" charset="0"/>
              </a:rPr>
              <a:t> and others) </a:t>
            </a:r>
            <a:endParaRPr lang="de-DE" b="0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95A3BF48-4580-4134-85B8-5ED7295136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0000" y="360000"/>
            <a:ext cx="10514012" cy="480131"/>
          </a:xfrm>
        </p:spPr>
        <p:txBody>
          <a:bodyPr anchor="t" anchorCtr="0">
            <a:spAutoFit/>
          </a:bodyPr>
          <a:lstStyle/>
          <a:p>
            <a: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en-US" noProof="0" dirty="0" smtClean="0">
                <a:cs typeface="Arial" panose="020B0604020202020204" pitchFamily="34" charset="0"/>
              </a:rPr>
              <a:t>Toxicity </a:t>
            </a:r>
            <a:r>
              <a:rPr lang="en-US" noProof="0" dirty="0" err="1" smtClean="0">
                <a:cs typeface="Arial" panose="020B0604020202020204" pitchFamily="34" charset="0"/>
              </a:rPr>
              <a:t>assessm</a:t>
            </a:r>
            <a:r>
              <a:rPr lang="en-US" dirty="0" err="1" smtClean="0">
                <a:cs typeface="Arial" panose="020B0604020202020204" pitchFamily="34" charset="0"/>
              </a:rPr>
              <a:t>ent</a:t>
            </a:r>
            <a:r>
              <a:rPr lang="en-US" dirty="0" smtClean="0">
                <a:cs typeface="Arial" panose="020B0604020202020204" pitchFamily="34" charset="0"/>
              </a:rPr>
              <a:t>:</a:t>
            </a:r>
            <a:endParaRPr lang="en-US" sz="2800" b="1" kern="1200" noProof="0" dirty="0">
              <a:solidFill>
                <a:schemeClr val="tx1"/>
              </a:solidFill>
              <a:latin typeface="+mn-lt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25277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220</TotalTime>
  <Words>1083</Words>
  <Application>Microsoft Office PowerPoint</Application>
  <PresentationFormat>Widescreen</PresentationFormat>
  <Paragraphs>85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Office Theme</vt:lpstr>
      <vt:lpstr>PowerPoint Presentation</vt:lpstr>
      <vt:lpstr>Q&amp;A Session with Representatives from FDA and EMA</vt:lpstr>
      <vt:lpstr>Areas of potential interest in antifungal drug development:</vt:lpstr>
      <vt:lpstr>Format</vt:lpstr>
      <vt:lpstr>Invasive Aspergillosis: Diagnostic criteria</vt:lpstr>
      <vt:lpstr>Invasive Aspergillosis: Outcome criteria</vt:lpstr>
      <vt:lpstr>Invasive Aspergillosis: Outcome criteria</vt:lpstr>
      <vt:lpstr>Toxicity assessment:</vt:lpstr>
      <vt:lpstr>Toxicity assessment:</vt:lpstr>
      <vt:lpstr>Invasive Aspergillosis (&amp; Rare moulds!): Study Design</vt:lpstr>
      <vt:lpstr>Invasive Aspergillosis First-line Treatment pivotal Non-Inferiority Clinical Trial</vt:lpstr>
      <vt:lpstr>Invasive Aspergillosis Drug development: Enrollment criteria</vt:lpstr>
      <vt:lpstr>Invasive Aspergillosis Superiority</vt:lpstr>
      <vt:lpstr>Invasive Aspergillosis First-line Treatment Non-Inferiority Clinical Trial – New Populations</vt:lpstr>
      <vt:lpstr>Rare Invasive Mould Infection/Mucormycosis</vt:lpstr>
      <vt:lpstr>Drug development</vt:lpstr>
      <vt:lpstr>Drug development</vt:lpstr>
      <vt:lpstr>Empiric Treatment</vt:lpstr>
      <vt:lpstr>Chronic Aspergillosis: Outcome assessments</vt:lpstr>
      <vt:lpstr>Fungal asthma studies: Outcome assessments</vt:lpstr>
      <vt:lpstr>Novel approaches to antifungal approvals: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Derry Green</dc:creator>
  <cp:lastModifiedBy>Graham Atherton</cp:lastModifiedBy>
  <cp:revision>57</cp:revision>
  <dcterms:created xsi:type="dcterms:W3CDTF">2017-02-01T11:23:03Z</dcterms:created>
  <dcterms:modified xsi:type="dcterms:W3CDTF">2020-03-02T12:56:09Z</dcterms:modified>
</cp:coreProperties>
</file>