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76" r:id="rId3"/>
    <p:sldId id="337" r:id="rId4"/>
    <p:sldId id="271" r:id="rId5"/>
    <p:sldId id="350" r:id="rId6"/>
    <p:sldId id="259" r:id="rId7"/>
    <p:sldId id="272" r:id="rId8"/>
    <p:sldId id="274" r:id="rId9"/>
    <p:sldId id="280" r:id="rId10"/>
    <p:sldId id="267" r:id="rId11"/>
    <p:sldId id="35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863"/>
    <a:srgbClr val="FCD87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72" autoAdjust="0"/>
    <p:restoredTop sz="87253"/>
  </p:normalViewPr>
  <p:slideViewPr>
    <p:cSldViewPr snapToGrid="0">
      <p:cViewPr varScale="1">
        <p:scale>
          <a:sx n="83" d="100"/>
          <a:sy n="83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nalove\Downloads\dl_LOVED0_2018062301384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pathogens!$D$2</c:f>
              <c:strCache>
                <c:ptCount val="1"/>
                <c:pt idx="0">
                  <c:v>number of grants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1E2-4C62-AD5F-907E47B2D9B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1E2-4C62-AD5F-907E47B2D9B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1E2-4C62-AD5F-907E47B2D9B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1E2-4C62-AD5F-907E47B2D9B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1E2-4C62-AD5F-907E47B2D9B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1E2-4C62-AD5F-907E47B2D9B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1E2-4C62-AD5F-907E47B2D9B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31E2-4C62-AD5F-907E47B2D9B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31E2-4C62-AD5F-907E47B2D9B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1E2-4C62-AD5F-907E47B2D9B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1E2-4C62-AD5F-907E47B2D9B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1E2-4C62-AD5F-907E47B2D9B2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1E2-4C62-AD5F-907E47B2D9B2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31E2-4C62-AD5F-907E47B2D9B2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31E2-4C62-AD5F-907E47B2D9B2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31E2-4C62-AD5F-907E47B2D9B2}"/>
                </c:ext>
              </c:extLst>
            </c:dLbl>
            <c:dLbl>
              <c:idx val="7"/>
              <c:layout>
                <c:manualLayout>
                  <c:x val="-3.9799621420010976E-3"/>
                  <c:y val="1.6589600413076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783520943933664"/>
                      <c:h val="9.43231975612491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31E2-4C62-AD5F-907E47B2D9B2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1-31E2-4C62-AD5F-907E47B2D9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pathogens!$C$3:$C$11</c:f>
              <c:strCache>
                <c:ptCount val="9"/>
                <c:pt idx="0">
                  <c:v>Candida</c:v>
                </c:pt>
                <c:pt idx="1">
                  <c:v>Cryptococcus</c:v>
                </c:pt>
                <c:pt idx="2">
                  <c:v>Histoplasma</c:v>
                </c:pt>
                <c:pt idx="3">
                  <c:v>Blastomyces</c:v>
                </c:pt>
                <c:pt idx="4">
                  <c:v>Coccidioides</c:v>
                </c:pt>
                <c:pt idx="5">
                  <c:v>Aspergillus</c:v>
                </c:pt>
                <c:pt idx="6">
                  <c:v>Mucorales</c:v>
                </c:pt>
                <c:pt idx="7">
                  <c:v>Microsporidia</c:v>
                </c:pt>
                <c:pt idx="8">
                  <c:v>Pneumocystis</c:v>
                </c:pt>
              </c:strCache>
            </c:strRef>
          </c:cat>
          <c:val>
            <c:numRef>
              <c:f>pathogens!$D$3:$D$11</c:f>
              <c:numCache>
                <c:formatCode>General</c:formatCode>
                <c:ptCount val="9"/>
                <c:pt idx="0">
                  <c:v>54</c:v>
                </c:pt>
                <c:pt idx="1">
                  <c:v>18</c:v>
                </c:pt>
                <c:pt idx="2">
                  <c:v>7</c:v>
                </c:pt>
                <c:pt idx="3">
                  <c:v>2</c:v>
                </c:pt>
                <c:pt idx="4">
                  <c:v>8</c:v>
                </c:pt>
                <c:pt idx="5">
                  <c:v>10</c:v>
                </c:pt>
                <c:pt idx="6">
                  <c:v>7</c:v>
                </c:pt>
                <c:pt idx="7">
                  <c:v>5</c:v>
                </c:pt>
                <c:pt idx="8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1E2-4C62-AD5F-907E47B2D9B2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F4CAD-E1EB-4DB3-8F64-A36A088C7AC3}" type="datetimeFigureOut">
              <a:rPr lang="en-US" smtClean="0"/>
              <a:t>3/2/2020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7B5E3-8808-4753-A849-1759705AF8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796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 bwMode="auto">
          <a:xfrm>
            <a:off x="1011936" y="1984248"/>
            <a:ext cx="8631936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3600" b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011936" y="1371600"/>
            <a:ext cx="8631936" cy="457200"/>
          </a:xfrm>
        </p:spPr>
        <p:txBody>
          <a:bodyPr lIns="0" rIns="18288">
            <a:normAutofit/>
          </a:bodyPr>
          <a:lstStyle>
            <a:lvl1pPr marL="0" marR="45720" indent="0" algn="l"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11936" y="4416552"/>
            <a:ext cx="8631936" cy="457200"/>
          </a:xfrm>
        </p:spPr>
        <p:txBody>
          <a:bodyPr>
            <a:noAutofit/>
          </a:bodyPr>
          <a:lstStyle>
            <a:lvl1pPr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 bwMode="gray">
          <a:xfrm>
            <a:off x="4876800" y="5943600"/>
            <a:ext cx="6912864" cy="301752"/>
          </a:xfrm>
        </p:spPr>
        <p:txBody>
          <a:bodyPr>
            <a:noAutofit/>
          </a:bodyPr>
          <a:lstStyle>
            <a:lvl1pPr>
              <a:buNone/>
              <a:defRPr sz="1800" b="1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 bwMode="gray">
          <a:xfrm>
            <a:off x="4876800" y="6236208"/>
            <a:ext cx="6912864" cy="539496"/>
          </a:xfrm>
        </p:spPr>
        <p:txBody>
          <a:bodyPr>
            <a:noAutofit/>
          </a:bodyPr>
          <a:lstStyle>
            <a:lvl1pPr>
              <a:buNone/>
              <a:defRPr sz="1400" b="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6013864"/>
            <a:ext cx="2974855" cy="5730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402" y="3333750"/>
            <a:ext cx="902209" cy="21642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41" y="533401"/>
            <a:ext cx="6354619" cy="27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63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371600"/>
            <a:ext cx="1219200" cy="45720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371600"/>
            <a:ext cx="8331200" cy="45720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576B-7F3C-4840-ADD7-A9DF1158E3A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766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bg>
      <p:bgPr>
        <a:solidFill>
          <a:srgbClr val="0036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 userDrawn="1">
            <p:ph type="ctrTitle"/>
          </p:nvPr>
        </p:nvSpPr>
        <p:spPr>
          <a:xfrm>
            <a:off x="406400" y="1676401"/>
            <a:ext cx="11379200" cy="1470025"/>
          </a:xfrm>
          <a:noFill/>
          <a:ln>
            <a:noFill/>
          </a:ln>
        </p:spPr>
        <p:txBody>
          <a:bodyPr lIns="0" tIns="0" rIns="0" bIns="0"/>
          <a:lstStyle>
            <a:lvl1pPr algn="ctr">
              <a:defRPr lang="en-US" sz="2400" b="1" kern="1200">
                <a:solidFill>
                  <a:schemeClr val="accent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 userDrawn="1">
            <p:ph type="body" sz="quarter" idx="10"/>
          </p:nvPr>
        </p:nvSpPr>
        <p:spPr>
          <a:xfrm>
            <a:off x="406400" y="3200400"/>
            <a:ext cx="11379200" cy="533400"/>
          </a:xfrm>
          <a:noFill/>
          <a:ln>
            <a:noFill/>
          </a:ln>
        </p:spPr>
        <p:txBody>
          <a:bodyPr lIns="0" tIns="0" rIns="0" bIns="0"/>
          <a:lstStyle>
            <a:lvl1pPr marL="0" indent="0" algn="ctr">
              <a:buNone/>
              <a:defRPr lang="en-US" sz="2000" b="1" kern="1200">
                <a:solidFill>
                  <a:schemeClr val="accent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>
              <a:defRPr lang="en-US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>
              <a:defRPr lang="en-US"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>
              <a:defRPr lang="en-US" sz="2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>
              <a:defRPr lang="en-US" sz="2400" kern="1200">
                <a:latin typeface="Arial" charset="0"/>
                <a:ea typeface="ヒラギノ角ゴ Pro W3" charset="0"/>
                <a:cs typeface="ヒラギノ角ゴ Pro W3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25" name="Rectangle 48"/>
          <p:cNvSpPr>
            <a:spLocks noChangeArrowheads="1"/>
          </p:cNvSpPr>
          <p:nvPr userDrawn="1"/>
        </p:nvSpPr>
        <p:spPr bwMode="auto">
          <a:xfrm>
            <a:off x="5994401" y="5283199"/>
            <a:ext cx="472017" cy="16002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eaLnBrk="0" hangingPunct="0">
              <a:defRPr/>
            </a:pPr>
            <a:endParaRPr lang="en-US" sz="2400" dirty="0">
              <a:solidFill>
                <a:srgbClr val="003698"/>
              </a:solidFill>
              <a:latin typeface="Arial" charset="0"/>
            </a:endParaRPr>
          </a:p>
        </p:txBody>
      </p:sp>
      <p:pic>
        <p:nvPicPr>
          <p:cNvPr id="26" name="Picture 25" descr="iStock_000007602145Large0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90" b="20635"/>
          <a:stretch/>
        </p:blipFill>
        <p:spPr>
          <a:xfrm>
            <a:off x="0" y="5353052"/>
            <a:ext cx="3403600" cy="1516027"/>
          </a:xfrm>
          <a:prstGeom prst="rect">
            <a:avLst/>
          </a:prstGeom>
        </p:spPr>
      </p:pic>
      <p:pic>
        <p:nvPicPr>
          <p:cNvPr id="27" name="Picture 26" descr="map no background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600" y="5257800"/>
            <a:ext cx="5842000" cy="1611278"/>
          </a:xfrm>
          <a:prstGeom prst="rect">
            <a:avLst/>
          </a:prstGeom>
        </p:spPr>
      </p:pic>
      <p:sp>
        <p:nvSpPr>
          <p:cNvPr id="28" name="Rectangle 51"/>
          <p:cNvSpPr>
            <a:spLocks noChangeArrowheads="1"/>
          </p:cNvSpPr>
          <p:nvPr userDrawn="1"/>
        </p:nvSpPr>
        <p:spPr bwMode="auto">
          <a:xfrm>
            <a:off x="0" y="5283199"/>
            <a:ext cx="609600" cy="16002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>
              <a:defRPr/>
            </a:pPr>
            <a:endParaRPr lang="en-US" sz="2400" dirty="0">
              <a:solidFill>
                <a:srgbClr val="003698"/>
              </a:solidFill>
              <a:latin typeface="Arial" charset="0"/>
            </a:endParaRPr>
          </a:p>
        </p:txBody>
      </p:sp>
      <p:sp>
        <p:nvSpPr>
          <p:cNvPr id="29" name="Rectangle 33"/>
          <p:cNvSpPr>
            <a:spLocks noChangeArrowheads="1"/>
          </p:cNvSpPr>
          <p:nvPr userDrawn="1"/>
        </p:nvSpPr>
        <p:spPr bwMode="auto">
          <a:xfrm>
            <a:off x="0" y="5283199"/>
            <a:ext cx="304800" cy="16002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>
              <a:defRPr/>
            </a:pPr>
            <a:endParaRPr lang="en-US" sz="2400" dirty="0">
              <a:solidFill>
                <a:srgbClr val="003698"/>
              </a:solidFill>
              <a:latin typeface="Arial" charset="0"/>
            </a:endParaRPr>
          </a:p>
        </p:txBody>
      </p:sp>
      <p:sp>
        <p:nvSpPr>
          <p:cNvPr id="30" name="Rectangle 47"/>
          <p:cNvSpPr>
            <a:spLocks noChangeArrowheads="1"/>
          </p:cNvSpPr>
          <p:nvPr userDrawn="1"/>
        </p:nvSpPr>
        <p:spPr bwMode="auto">
          <a:xfrm>
            <a:off x="2946400" y="5283200"/>
            <a:ext cx="914400" cy="158587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>
              <a:defRPr/>
            </a:pPr>
            <a:endParaRPr lang="en-US" sz="2400" dirty="0">
              <a:solidFill>
                <a:srgbClr val="003698"/>
              </a:solidFill>
              <a:latin typeface="Arial" charset="0"/>
            </a:endParaRPr>
          </a:p>
        </p:txBody>
      </p:sp>
      <p:pic>
        <p:nvPicPr>
          <p:cNvPr id="31" name="Picture 30" descr="ICAAC_bugimag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37600" y="5182482"/>
            <a:ext cx="3454400" cy="1686597"/>
          </a:xfrm>
          <a:prstGeom prst="rect">
            <a:avLst/>
          </a:prstGeom>
        </p:spPr>
      </p:pic>
      <p:sp>
        <p:nvSpPr>
          <p:cNvPr id="32" name="Rectangle 50"/>
          <p:cNvSpPr>
            <a:spLocks noChangeArrowheads="1"/>
          </p:cNvSpPr>
          <p:nvPr userDrawn="1"/>
        </p:nvSpPr>
        <p:spPr bwMode="auto">
          <a:xfrm>
            <a:off x="11891433" y="5283199"/>
            <a:ext cx="304800" cy="1600200"/>
          </a:xfrm>
          <a:prstGeom prst="rect">
            <a:avLst/>
          </a:prstGeom>
          <a:solidFill>
            <a:srgbClr val="154DB5">
              <a:alpha val="50000"/>
            </a:srgbClr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>
              <a:defRPr/>
            </a:pPr>
            <a:endParaRPr lang="en-US" sz="2400" dirty="0">
              <a:solidFill>
                <a:srgbClr val="003698"/>
              </a:solidFill>
              <a:latin typeface="Arial" charset="0"/>
            </a:endParaRPr>
          </a:p>
        </p:txBody>
      </p:sp>
      <p:sp>
        <p:nvSpPr>
          <p:cNvPr id="33" name="Rectangle 49"/>
          <p:cNvSpPr>
            <a:spLocks noChangeArrowheads="1"/>
          </p:cNvSpPr>
          <p:nvPr userDrawn="1"/>
        </p:nvSpPr>
        <p:spPr bwMode="auto">
          <a:xfrm>
            <a:off x="9245601" y="5283200"/>
            <a:ext cx="198967" cy="158587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>
              <a:defRPr/>
            </a:pPr>
            <a:endParaRPr lang="en-US" sz="2400" dirty="0">
              <a:solidFill>
                <a:srgbClr val="003698"/>
              </a:solidFill>
              <a:latin typeface="Arial" charset="0"/>
            </a:endParaRPr>
          </a:p>
        </p:txBody>
      </p:sp>
      <p:sp>
        <p:nvSpPr>
          <p:cNvPr id="16" name="Rectangle 62"/>
          <p:cNvSpPr>
            <a:spLocks noChangeArrowheads="1"/>
          </p:cNvSpPr>
          <p:nvPr userDrawn="1"/>
        </p:nvSpPr>
        <p:spPr bwMode="auto">
          <a:xfrm>
            <a:off x="0" y="4210050"/>
            <a:ext cx="121920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>
              <a:defRPr/>
            </a:pPr>
            <a:endParaRPr lang="en-US" sz="2400" dirty="0">
              <a:solidFill>
                <a:srgbClr val="003698"/>
              </a:solidFill>
              <a:latin typeface="Arial" charset="0"/>
            </a:endParaRPr>
          </a:p>
        </p:txBody>
      </p:sp>
      <p:sp>
        <p:nvSpPr>
          <p:cNvPr id="22" name="Text Placeholder 21"/>
          <p:cNvSpPr>
            <a:spLocks noGrp="1"/>
          </p:cNvSpPr>
          <p:nvPr userDrawn="1">
            <p:ph type="body" sz="quarter" idx="11"/>
          </p:nvPr>
        </p:nvSpPr>
        <p:spPr>
          <a:xfrm>
            <a:off x="406400" y="4267200"/>
            <a:ext cx="11379200" cy="419100"/>
          </a:xfrm>
        </p:spPr>
        <p:txBody>
          <a:bodyPr lIns="0" tIns="0" rIns="0" bIns="0" anchor="b"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857250" indent="0">
              <a:buNone/>
              <a:defRPr sz="1400"/>
            </a:lvl3pPr>
            <a:lvl4pPr marL="1200150" indent="0">
              <a:buNone/>
              <a:defRPr sz="1400"/>
            </a:lvl4pPr>
            <a:lvl5pPr marL="154305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3"/>
          <p:cNvSpPr>
            <a:spLocks noGrp="1"/>
          </p:cNvSpPr>
          <p:nvPr userDrawn="1">
            <p:ph type="body" sz="quarter" idx="12"/>
          </p:nvPr>
        </p:nvSpPr>
        <p:spPr>
          <a:xfrm>
            <a:off x="406400" y="4699000"/>
            <a:ext cx="11379200" cy="533400"/>
          </a:xfrm>
          <a:noFill/>
          <a:ln>
            <a:noFill/>
          </a:ln>
        </p:spPr>
        <p:txBody>
          <a:bodyPr lIns="0" tIns="0" rIns="0" bIns="0"/>
          <a:lstStyle>
            <a:lvl1pPr marL="228600" indent="-228600">
              <a:spcBef>
                <a:spcPts val="0"/>
              </a:spcBef>
              <a:buNone/>
              <a:defRPr lang="en-US" sz="1200" b="0">
                <a:solidFill>
                  <a:schemeClr val="tx1"/>
                </a:solidFill>
              </a:defRPr>
            </a:lvl1pPr>
            <a:lvl2pPr>
              <a:defRPr lang="en-US" sz="1400"/>
            </a:lvl2pPr>
            <a:lvl3pPr>
              <a:defRPr lang="en-US" sz="1400"/>
            </a:lvl3pPr>
            <a:lvl4pPr>
              <a:defRPr lang="en-US" sz="1400"/>
            </a:lvl4pPr>
            <a:lvl5pPr>
              <a:defRPr lang="en-US"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4" name="Rectangle 62"/>
          <p:cNvSpPr>
            <a:spLocks noChangeArrowheads="1"/>
          </p:cNvSpPr>
          <p:nvPr userDrawn="1"/>
        </p:nvSpPr>
        <p:spPr bwMode="auto">
          <a:xfrm>
            <a:off x="0" y="0"/>
            <a:ext cx="121920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>
              <a:defRPr/>
            </a:pPr>
            <a:endParaRPr lang="en-US" sz="2400" dirty="0">
              <a:solidFill>
                <a:srgbClr val="003698"/>
              </a:solidFill>
              <a:latin typeface="Arial" charset="0"/>
            </a:endParaRPr>
          </a:p>
        </p:txBody>
      </p:sp>
      <p:pic>
        <p:nvPicPr>
          <p:cNvPr id="35" name="Picture 34" descr="Macintosh HD:Users:lamb0013:Desktop:arlg_july13:arlg_logomed.jpg"/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5181600" cy="1123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6825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6AE63-9A0A-4B56-8E72-D7653679D9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D8C6AC-094C-4652-ABA0-8D4B778953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BF0FA5-3118-402C-AF8B-9CFEBD1B5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77F24-5B58-4182-8655-F8CB3044DB2E}" type="datetimeFigureOut">
              <a:rPr lang="en-US" smtClean="0"/>
              <a:t>3/2/2020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20384-5741-42B6-AA79-AA18CBAE8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B20D9-9589-4ED9-8B69-BAC7C3390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5F06-F073-468A-8632-58358C3324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60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576B-7F3C-4840-ADD7-A9DF1158E3A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89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0235576B-7F3C-4840-ADD7-A9DF1158E3A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936" y="1984248"/>
            <a:ext cx="8631936" cy="1371600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3600" b="1" cap="none" baseline="0" dirty="0">
                <a:ln w="635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936" y="3429000"/>
            <a:ext cx="8631936" cy="1371600"/>
          </a:xfrm>
        </p:spPr>
        <p:txBody>
          <a:bodyPr lIns="0" rIns="0"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606" y="4203193"/>
            <a:ext cx="902209" cy="216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63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5448"/>
            <a:ext cx="100584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527048"/>
            <a:ext cx="4876800" cy="441655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84800" y="1527048"/>
            <a:ext cx="4876800" cy="441655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576B-7F3C-4840-ADD7-A9DF1158E3A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552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5448"/>
            <a:ext cx="10058400" cy="9144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47800"/>
            <a:ext cx="4876800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388864" y="1452310"/>
            <a:ext cx="4876800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04800" y="2107152"/>
            <a:ext cx="4876800" cy="3836448"/>
          </a:xfrm>
        </p:spPr>
        <p:txBody>
          <a:bodyPr tIns="0"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88864" y="2107152"/>
            <a:ext cx="4876800" cy="3836448"/>
          </a:xfrm>
        </p:spPr>
        <p:txBody>
          <a:bodyPr tIns="0"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576B-7F3C-4840-ADD7-A9DF1158E3A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593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5448"/>
            <a:ext cx="10058400" cy="9144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3200" b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576B-7F3C-4840-ADD7-A9DF1158E3A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203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576B-7F3C-4840-ADD7-A9DF1158E3A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447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38688" y="6419088"/>
            <a:ext cx="1219200" cy="384048"/>
          </a:xfrm>
        </p:spPr>
        <p:txBody>
          <a:bodyPr/>
          <a:lstStyle/>
          <a:p>
            <a:fld id="{0235576B-7F3C-4840-ADD7-A9DF1158E3A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606" y="4203193"/>
            <a:ext cx="902209" cy="2164274"/>
          </a:xfrm>
          <a:prstGeom prst="rect">
            <a:avLst/>
          </a:prstGeom>
        </p:spPr>
      </p:pic>
      <p:sp>
        <p:nvSpPr>
          <p:cNvPr id="11" name="Content Placeholder 3"/>
          <p:cNvSpPr>
            <a:spLocks noGrp="1"/>
          </p:cNvSpPr>
          <p:nvPr>
            <p:ph sz="half" idx="1"/>
          </p:nvPr>
        </p:nvSpPr>
        <p:spPr>
          <a:xfrm>
            <a:off x="4165600" y="594360"/>
            <a:ext cx="6299200" cy="5349240"/>
          </a:xfrm>
        </p:spPr>
        <p:txBody>
          <a:bodyPr tIns="0"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04800" y="5905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4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2"/>
          </p:nvPr>
        </p:nvSpPr>
        <p:spPr>
          <a:xfrm>
            <a:off x="304800" y="1752601"/>
            <a:ext cx="3657600" cy="4207213"/>
          </a:xfrm>
        </p:spPr>
        <p:txBody>
          <a:bodyPr lIns="18288" rIns="18288">
            <a:normAutofit/>
          </a:bodyPr>
          <a:lstStyle>
            <a:lvl1pPr marL="0" indent="0" algn="l">
              <a:buNone/>
              <a:defRPr sz="20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2202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576B-7F3C-4840-ADD7-A9DF1158E3A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702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" y="1427"/>
            <a:ext cx="12186928" cy="6855147"/>
          </a:xfrm>
          <a:prstGeom prst="rect">
            <a:avLst/>
          </a:prstGeom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304800" y="155448"/>
            <a:ext cx="10058400" cy="9144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304800" y="1527048"/>
            <a:ext cx="10058400" cy="4416552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838688" y="6419088"/>
            <a:ext cx="1219200" cy="384048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 eaLnBrk="1" latinLnBrk="0" hangingPunct="1">
              <a:defRPr kumimoji="0" sz="1200">
                <a:solidFill>
                  <a:schemeClr val="bg1"/>
                </a:solidFill>
              </a:defRPr>
            </a:lvl1pPr>
          </a:lstStyle>
          <a:p>
            <a:fld id="{0235576B-7F3C-4840-ADD7-A9DF1158E3A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606" y="4203193"/>
            <a:ext cx="902209" cy="216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6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b="1" kern="1200">
          <a:ln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Wingdings" pitchFamily="2" charset="2"/>
        <a:buChar char="§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5613" indent="-227013" algn="l" rtl="0" eaLnBrk="1" latinLnBrk="0" hangingPunct="1">
        <a:spcBef>
          <a:spcPct val="20000"/>
        </a:spcBef>
        <a:buClr>
          <a:schemeClr val="tx2"/>
        </a:buClr>
        <a:buSzPct val="100000"/>
        <a:buFont typeface="Arial" pitchFamily="34" charset="0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Arial" pitchFamily="34" charset="0"/>
        <a:buChar char="–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1" latinLnBrk="0" hangingPunct="1">
        <a:spcBef>
          <a:spcPct val="20000"/>
        </a:spcBef>
        <a:buClr>
          <a:schemeClr val="accent2"/>
        </a:buClr>
        <a:buSzPct val="100000"/>
        <a:buFont typeface="Wingdings" pitchFamily="2" charset="2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588" indent="-230188" algn="l" rtl="0" eaLnBrk="1" latinLnBrk="0" hangingPunct="1">
        <a:spcBef>
          <a:spcPct val="20000"/>
        </a:spcBef>
        <a:buClr>
          <a:schemeClr val="accent2"/>
        </a:buClr>
        <a:buSzPct val="100000"/>
        <a:buFont typeface="Arial" pitchFamily="34" charset="0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edbizopps.gov/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FCD74E3-C1CA-2F4D-81D2-5A976B3804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5949" b="7778"/>
          <a:stretch/>
        </p:blipFill>
        <p:spPr>
          <a:xfrm>
            <a:off x="0" y="1168400"/>
            <a:ext cx="11040532" cy="635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4F4C8A-7D0B-4F28-B6D9-397795C53880}"/>
              </a:ext>
            </a:extLst>
          </p:cNvPr>
          <p:cNvSpPr txBox="1"/>
          <p:nvPr/>
        </p:nvSpPr>
        <p:spPr>
          <a:xfrm>
            <a:off x="654364" y="177132"/>
            <a:ext cx="98373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NIH Funding Initiatives</a:t>
            </a:r>
            <a:endParaRPr lang="en-US" sz="4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B59965-1ACB-4542-8606-D0B8B1B3760F}"/>
              </a:ext>
            </a:extLst>
          </p:cNvPr>
          <p:cNvSpPr txBox="1"/>
          <p:nvPr/>
        </p:nvSpPr>
        <p:spPr>
          <a:xfrm>
            <a:off x="5919443" y="1168400"/>
            <a:ext cx="51210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latin typeface="Calibri" charset="0"/>
                <a:ea typeface="Calibri" charset="0"/>
                <a:cs typeface="Calibri" charset="0"/>
              </a:rPr>
              <a:t>Dona Love, PhD</a:t>
            </a:r>
          </a:p>
          <a:p>
            <a:pPr algn="r"/>
            <a:r>
              <a:rPr lang="en-US" sz="2400" b="1" dirty="0">
                <a:latin typeface="Calibri" charset="0"/>
                <a:ea typeface="Calibri" charset="0"/>
                <a:cs typeface="Calibri" charset="0"/>
              </a:rPr>
              <a:t>Program Officer, NIAID</a:t>
            </a:r>
          </a:p>
          <a:p>
            <a:pPr algn="r"/>
            <a:r>
              <a:rPr lang="en-US" sz="2400" b="1" dirty="0">
                <a:latin typeface="Calibri" charset="0"/>
                <a:ea typeface="Calibri" charset="0"/>
                <a:cs typeface="Calibri" charset="0"/>
              </a:rPr>
              <a:t>National </a:t>
            </a: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Institutes</a:t>
            </a:r>
            <a:r>
              <a:rPr lang="en-US" sz="2400" b="1" dirty="0">
                <a:latin typeface="Calibri" charset="0"/>
                <a:ea typeface="Calibri" charset="0"/>
                <a:cs typeface="Calibri" charset="0"/>
              </a:rPr>
              <a:t> of Health</a:t>
            </a:r>
          </a:p>
          <a:p>
            <a:pPr algn="r"/>
            <a:r>
              <a:rPr lang="en-US" sz="2400" b="1" dirty="0">
                <a:latin typeface="Calibri" charset="0"/>
                <a:ea typeface="Calibri" charset="0"/>
                <a:cs typeface="Calibri" charset="0"/>
              </a:rPr>
              <a:t>Feb 28, 2020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BBC406-6FD6-C64F-87C3-72AC4EA68ECA}"/>
              </a:ext>
            </a:extLst>
          </p:cNvPr>
          <p:cNvSpPr txBox="1"/>
          <p:nvPr/>
        </p:nvSpPr>
        <p:spPr>
          <a:xfrm>
            <a:off x="152400" y="1358900"/>
            <a:ext cx="56261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9th Advances Against Aspergillosis and </a:t>
            </a:r>
            <a:r>
              <a:rPr lang="en-US" sz="2800" b="1" dirty="0" err="1">
                <a:latin typeface="Calibri" charset="0"/>
                <a:ea typeface="Calibri" charset="0"/>
                <a:cs typeface="Calibri" charset="0"/>
              </a:rPr>
              <a:t>Mucormycosis</a:t>
            </a:r>
            <a:endParaRPr lang="en-US" sz="2800" b="1" dirty="0">
              <a:latin typeface="Calibri" charset="0"/>
              <a:ea typeface="Calibri" charset="0"/>
              <a:cs typeface="Calibri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845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llustration of a product development services timeline">
            <a:extLst>
              <a:ext uri="{FF2B5EF4-FFF2-40B4-BE49-F238E27FC236}">
                <a16:creationId xmlns:a16="http://schemas.microsoft.com/office/drawing/2014/main" id="{A6CDF991-E8A5-4AE1-8081-69D3373E1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005" y="1276431"/>
            <a:ext cx="5786546" cy="2499297"/>
          </a:xfrm>
          <a:prstGeom prst="rect">
            <a:avLst/>
          </a:prstGeom>
          <a:solidFill>
            <a:srgbClr val="0070C0">
              <a:alpha val="99000"/>
            </a:srgbClr>
          </a:solidFill>
          <a:ln w="12700">
            <a:solidFill>
              <a:schemeClr val="bg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185B58-1B32-4CBE-8C5F-1DB5FFB9E9DA}"/>
              </a:ext>
            </a:extLst>
          </p:cNvPr>
          <p:cNvSpPr txBox="1"/>
          <p:nvPr/>
        </p:nvSpPr>
        <p:spPr>
          <a:xfrm>
            <a:off x="2700004" y="3429000"/>
            <a:ext cx="72943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/>
              <a:t>In vitro</a:t>
            </a:r>
            <a:r>
              <a:rPr lang="en-US" sz="2000" b="1" dirty="0"/>
              <a:t> Assessment for Antifungal Activity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MIC testing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Toxicity testing</a:t>
            </a:r>
          </a:p>
          <a:p>
            <a:endParaRPr lang="en-US" dirty="0"/>
          </a:p>
          <a:p>
            <a:r>
              <a:rPr lang="en-US" sz="2000" b="1" dirty="0"/>
              <a:t>Animal Models of Infectious Diseases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Aspergillosis, Candidiasis, Mucormycosis, Coccidioidomycosis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Efficacy, Dose tolerability, PK analysis</a:t>
            </a:r>
          </a:p>
          <a:p>
            <a:pPr lvl="1"/>
            <a:endParaRPr lang="en-US" dirty="0"/>
          </a:p>
          <a:p>
            <a:r>
              <a:rPr lang="en-US" sz="2000" b="1" dirty="0"/>
              <a:t>Phase 1 Clinical Trial Units for Therapeutics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FE1238-D919-4078-829C-39D675870193}"/>
              </a:ext>
            </a:extLst>
          </p:cNvPr>
          <p:cNvSpPr txBox="1"/>
          <p:nvPr/>
        </p:nvSpPr>
        <p:spPr>
          <a:xfrm>
            <a:off x="798653" y="150021"/>
            <a:ext cx="9711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Therapeutic Development Services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71545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FCD74E3-C1CA-2F4D-81D2-5A976B3804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5949" b="7778"/>
          <a:stretch/>
        </p:blipFill>
        <p:spPr>
          <a:xfrm>
            <a:off x="0" y="1168400"/>
            <a:ext cx="11040532" cy="635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4F4C8A-7D0B-4F28-B6D9-397795C53880}"/>
              </a:ext>
            </a:extLst>
          </p:cNvPr>
          <p:cNvSpPr txBox="1"/>
          <p:nvPr/>
        </p:nvSpPr>
        <p:spPr>
          <a:xfrm>
            <a:off x="654364" y="177132"/>
            <a:ext cx="98373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NIH Funding Initiatives</a:t>
            </a:r>
            <a:endParaRPr lang="en-US" sz="4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B59965-1ACB-4542-8606-D0B8B1B3760F}"/>
              </a:ext>
            </a:extLst>
          </p:cNvPr>
          <p:cNvSpPr txBox="1"/>
          <p:nvPr/>
        </p:nvSpPr>
        <p:spPr>
          <a:xfrm>
            <a:off x="152400" y="1168400"/>
            <a:ext cx="5121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charset="0"/>
                <a:ea typeface="Calibri" charset="0"/>
                <a:cs typeface="Calibri" charset="0"/>
              </a:rPr>
              <a:t>Dona Love, PhD</a:t>
            </a:r>
          </a:p>
          <a:p>
            <a:r>
              <a:rPr lang="en-US" sz="2400" dirty="0" err="1">
                <a:latin typeface="Calibri" charset="0"/>
                <a:ea typeface="Calibri" charset="0"/>
                <a:cs typeface="Calibri" charset="0"/>
              </a:rPr>
              <a:t>donalove@nih.gov</a:t>
            </a:r>
            <a:endParaRPr lang="en-US" sz="24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896EFF-B874-9E41-9E9C-58942E53C7BB}"/>
              </a:ext>
            </a:extLst>
          </p:cNvPr>
          <p:cNvSpPr txBox="1"/>
          <p:nvPr/>
        </p:nvSpPr>
        <p:spPr>
          <a:xfrm>
            <a:off x="3657600" y="1999397"/>
            <a:ext cx="424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116799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llustration of a product development services timeline">
            <a:extLst>
              <a:ext uri="{FF2B5EF4-FFF2-40B4-BE49-F238E27FC236}">
                <a16:creationId xmlns:a16="http://schemas.microsoft.com/office/drawing/2014/main" id="{B4823CD9-8CA6-4C3B-826B-7288E1E8A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164" y="1362595"/>
            <a:ext cx="6666364" cy="2879304"/>
          </a:xfrm>
          <a:prstGeom prst="rect">
            <a:avLst/>
          </a:prstGeom>
          <a:solidFill>
            <a:srgbClr val="0070C0">
              <a:alpha val="99000"/>
            </a:srgbClr>
          </a:solidFill>
          <a:ln w="12700">
            <a:noFill/>
          </a:ln>
        </p:spPr>
      </p:pic>
      <p:sp>
        <p:nvSpPr>
          <p:cNvPr id="4" name="TextBox 18">
            <a:extLst>
              <a:ext uri="{FF2B5EF4-FFF2-40B4-BE49-F238E27FC236}">
                <a16:creationId xmlns:a16="http://schemas.microsoft.com/office/drawing/2014/main" id="{5B9F3DEA-31F6-4ACF-8ADC-2A202B995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1931" y="4089499"/>
            <a:ext cx="6122189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FF9900"/>
                </a:solidFill>
              </a:rPr>
              <a:t>►</a:t>
            </a:r>
            <a:r>
              <a:rPr lang="en-US" sz="3200" dirty="0"/>
              <a:t>Funding support /opportunities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FF9900"/>
                </a:solidFill>
              </a:rPr>
              <a:t>►</a:t>
            </a:r>
            <a:r>
              <a:rPr lang="en-US" sz="3200" dirty="0"/>
              <a:t>Preclinical services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FF9900"/>
                </a:solidFill>
              </a:rPr>
              <a:t>►</a:t>
            </a:r>
            <a:r>
              <a:rPr lang="en-US" sz="3200" dirty="0"/>
              <a:t>Questions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5B02F6-AA9B-2A4A-87A4-FA595B0EE56D}"/>
              </a:ext>
            </a:extLst>
          </p:cNvPr>
          <p:cNvSpPr txBox="1"/>
          <p:nvPr/>
        </p:nvSpPr>
        <p:spPr>
          <a:xfrm>
            <a:off x="654364" y="177132"/>
            <a:ext cx="98373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NIH funding initiatives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932323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072F11D-32B1-458F-B941-8CE064563169}"/>
              </a:ext>
            </a:extLst>
          </p:cNvPr>
          <p:cNvSpPr txBox="1"/>
          <p:nvPr/>
        </p:nvSpPr>
        <p:spPr>
          <a:xfrm>
            <a:off x="1095033" y="174473"/>
            <a:ext cx="8785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Fungal research across NIH</a:t>
            </a:r>
            <a:endParaRPr lang="en-US" sz="4000" b="1" dirty="0"/>
          </a:p>
        </p:txBody>
      </p:sp>
      <p:pic>
        <p:nvPicPr>
          <p:cNvPr id="7" name="Picture 1" descr="NIH Consists of 27 Institutes and Centers 1-8-2015-01.png">
            <a:extLst>
              <a:ext uri="{FF2B5EF4-FFF2-40B4-BE49-F238E27FC236}">
                <a16:creationId xmlns:a16="http://schemas.microsoft.com/office/drawing/2014/main" id="{6C4D5E97-9A43-4F59-AA5A-297E6E3A8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367" y="1233616"/>
            <a:ext cx="8435112" cy="5624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E29E353-FD73-4351-BBCC-137D7E0213E0}"/>
              </a:ext>
            </a:extLst>
          </p:cNvPr>
          <p:cNvSpPr/>
          <p:nvPr/>
        </p:nvSpPr>
        <p:spPr>
          <a:xfrm>
            <a:off x="7772398" y="3785191"/>
            <a:ext cx="765545" cy="744279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419CA20-1C90-4BA1-8998-2FB3B149C4C8}"/>
              </a:ext>
            </a:extLst>
          </p:cNvPr>
          <p:cNvSpPr/>
          <p:nvPr/>
        </p:nvSpPr>
        <p:spPr>
          <a:xfrm>
            <a:off x="7191152" y="4309730"/>
            <a:ext cx="765545" cy="744279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7873D87-47CF-41ED-ADFA-90DEC5605836}"/>
              </a:ext>
            </a:extLst>
          </p:cNvPr>
          <p:cNvSpPr/>
          <p:nvPr/>
        </p:nvSpPr>
        <p:spPr>
          <a:xfrm>
            <a:off x="4927150" y="5029430"/>
            <a:ext cx="761269" cy="740122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BA96FC5-0B4F-4B90-B8F0-06EB667EA12C}"/>
              </a:ext>
            </a:extLst>
          </p:cNvPr>
          <p:cNvSpPr/>
          <p:nvPr/>
        </p:nvSpPr>
        <p:spPr>
          <a:xfrm>
            <a:off x="2857346" y="3396720"/>
            <a:ext cx="765545" cy="744279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097BBD-6F98-43F5-BB6B-BE130F046305}"/>
              </a:ext>
            </a:extLst>
          </p:cNvPr>
          <p:cNvSpPr/>
          <p:nvPr/>
        </p:nvSpPr>
        <p:spPr>
          <a:xfrm>
            <a:off x="7006853" y="5397412"/>
            <a:ext cx="765545" cy="744279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866EDBB-330B-4F72-BF42-7D5FE9A32EF6}"/>
              </a:ext>
            </a:extLst>
          </p:cNvPr>
          <p:cNvSpPr/>
          <p:nvPr/>
        </p:nvSpPr>
        <p:spPr>
          <a:xfrm>
            <a:off x="1411317" y="1626399"/>
            <a:ext cx="765545" cy="744279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D4D99CB-31C4-444B-B790-7175B2F97C86}"/>
              </a:ext>
            </a:extLst>
          </p:cNvPr>
          <p:cNvSpPr/>
          <p:nvPr/>
        </p:nvSpPr>
        <p:spPr>
          <a:xfrm>
            <a:off x="5733762" y="5769551"/>
            <a:ext cx="765545" cy="744279"/>
          </a:xfrm>
          <a:prstGeom prst="ellipse">
            <a:avLst/>
          </a:prstGeom>
          <a:noFill/>
          <a:ln w="127000">
            <a:solidFill>
              <a:srgbClr val="FF00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CB7EEE6-A01E-40F5-9F2D-E8E663BB79F5}"/>
              </a:ext>
            </a:extLst>
          </p:cNvPr>
          <p:cNvSpPr/>
          <p:nvPr/>
        </p:nvSpPr>
        <p:spPr>
          <a:xfrm>
            <a:off x="1411317" y="2391321"/>
            <a:ext cx="765545" cy="744279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8A838EC-A480-4C6B-8FA1-B152EA0C7D33}"/>
              </a:ext>
            </a:extLst>
          </p:cNvPr>
          <p:cNvSpPr/>
          <p:nvPr/>
        </p:nvSpPr>
        <p:spPr>
          <a:xfrm>
            <a:off x="5733762" y="4901371"/>
            <a:ext cx="765545" cy="744279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71D6C81-F813-4EBA-B652-DE5F45FC4E67}"/>
              </a:ext>
            </a:extLst>
          </p:cNvPr>
          <p:cNvSpPr/>
          <p:nvPr/>
        </p:nvSpPr>
        <p:spPr>
          <a:xfrm>
            <a:off x="3622179" y="3905691"/>
            <a:ext cx="765545" cy="744279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3E36D5-F6D7-4CF1-BEA9-61121B13EC0A}"/>
              </a:ext>
            </a:extLst>
          </p:cNvPr>
          <p:cNvSpPr txBox="1"/>
          <p:nvPr/>
        </p:nvSpPr>
        <p:spPr>
          <a:xfrm>
            <a:off x="9152164" y="3785191"/>
            <a:ext cx="17401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Active Grants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NIAID 	~200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NIGMS	~40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NIDCR 	~15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NHLBI  	~8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NIDDK 	~11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9CA99B-9A52-0845-ACE2-DD94EB98D278}"/>
              </a:ext>
            </a:extLst>
          </p:cNvPr>
          <p:cNvSpPr/>
          <p:nvPr/>
        </p:nvSpPr>
        <p:spPr>
          <a:xfrm>
            <a:off x="8537943" y="6289589"/>
            <a:ext cx="989536" cy="420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467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llustration of a product development services timeline">
            <a:extLst>
              <a:ext uri="{FF2B5EF4-FFF2-40B4-BE49-F238E27FC236}">
                <a16:creationId xmlns:a16="http://schemas.microsoft.com/office/drawing/2014/main" id="{B4823CD9-8CA6-4C3B-826B-7288E1E8A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844" y="1362595"/>
            <a:ext cx="6666364" cy="2879304"/>
          </a:xfrm>
          <a:prstGeom prst="rect">
            <a:avLst/>
          </a:prstGeom>
          <a:solidFill>
            <a:srgbClr val="0070C0">
              <a:alpha val="99000"/>
            </a:srgbClr>
          </a:solidFill>
          <a:ln w="12700"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4F4C8A-7D0B-4F28-B6D9-397795C53880}"/>
              </a:ext>
            </a:extLst>
          </p:cNvPr>
          <p:cNvSpPr txBox="1"/>
          <p:nvPr/>
        </p:nvSpPr>
        <p:spPr>
          <a:xfrm>
            <a:off x="654364" y="189832"/>
            <a:ext cx="98373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NIH Aspergillus &amp; Zygomycete update</a:t>
            </a:r>
            <a:endParaRPr lang="en-US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46300" y="4419699"/>
            <a:ext cx="834538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all" dirty="0">
                <a:latin typeface="Calibri" charset="0"/>
                <a:ea typeface="Calibri" charset="0"/>
                <a:cs typeface="Calibri" charset="0"/>
              </a:rPr>
              <a:t>NIAID MISSION:</a:t>
            </a:r>
          </a:p>
          <a:p>
            <a:r>
              <a:rPr lang="en-US" sz="2800" i="1" dirty="0">
                <a:latin typeface="Calibri" charset="0"/>
                <a:ea typeface="Calibri" charset="0"/>
                <a:cs typeface="Calibri" charset="0"/>
              </a:rPr>
              <a:t>Leading research to understand, treat, and prevent infectious, immunologic, and allergic diseases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933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072F11D-32B1-458F-B941-8CE064563169}"/>
              </a:ext>
            </a:extLst>
          </p:cNvPr>
          <p:cNvSpPr txBox="1"/>
          <p:nvPr/>
        </p:nvSpPr>
        <p:spPr>
          <a:xfrm>
            <a:off x="691117" y="297712"/>
            <a:ext cx="9835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Fungal pathogens covered by NIH</a:t>
            </a:r>
            <a:endParaRPr lang="en-US" sz="4000" b="1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776715E-2086-429E-879D-E9AAC851C4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639930"/>
              </p:ext>
            </p:extLst>
          </p:nvPr>
        </p:nvGraphicFramePr>
        <p:xfrm>
          <a:off x="1397000" y="1201479"/>
          <a:ext cx="8928100" cy="5358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B9EFCE5-82D5-4E0B-BA60-9C10F2199586}"/>
              </a:ext>
            </a:extLst>
          </p:cNvPr>
          <p:cNvSpPr txBox="1"/>
          <p:nvPr/>
        </p:nvSpPr>
        <p:spPr>
          <a:xfrm>
            <a:off x="7438180" y="5359959"/>
            <a:ext cx="35619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~60 million/year DMID</a:t>
            </a:r>
          </a:p>
          <a:p>
            <a:r>
              <a:rPr lang="en-US" dirty="0"/>
              <a:t>~150 awards</a:t>
            </a:r>
          </a:p>
          <a:p>
            <a:r>
              <a:rPr lang="en-US" dirty="0"/>
              <a:t>~125 principal investigators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29EA812-2869-407B-B30B-CC458C0905A3}"/>
              </a:ext>
            </a:extLst>
          </p:cNvPr>
          <p:cNvGrpSpPr/>
          <p:nvPr/>
        </p:nvGrpSpPr>
        <p:grpSpPr>
          <a:xfrm>
            <a:off x="181820" y="6138650"/>
            <a:ext cx="4582633" cy="646331"/>
            <a:chOff x="181820" y="6138650"/>
            <a:chExt cx="4582633" cy="64633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4F19112-32E1-4B0F-ACA6-00D943558F79}"/>
                </a:ext>
              </a:extLst>
            </p:cNvPr>
            <p:cNvSpPr/>
            <p:nvPr/>
          </p:nvSpPr>
          <p:spPr>
            <a:xfrm>
              <a:off x="308344" y="6159611"/>
              <a:ext cx="2870791" cy="6253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11A44C6-BBB4-4826-9C64-679A48F4A5E1}"/>
                </a:ext>
              </a:extLst>
            </p:cNvPr>
            <p:cNvSpPr txBox="1"/>
            <p:nvPr/>
          </p:nvSpPr>
          <p:spPr>
            <a:xfrm>
              <a:off x="181820" y="6138650"/>
              <a:ext cx="45826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NIH RePORTER</a:t>
              </a:r>
            </a:p>
            <a:p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projectreporter.nih.gov/reporter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8247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B077A6F-AA13-494D-8416-F652C3039CDD}"/>
              </a:ext>
            </a:extLst>
          </p:cNvPr>
          <p:cNvSpPr txBox="1"/>
          <p:nvPr/>
        </p:nvSpPr>
        <p:spPr>
          <a:xfrm>
            <a:off x="423355" y="1197760"/>
            <a:ext cx="10034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Apply for grants or contracts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72F11D-32B1-458F-B941-8CE064563169}"/>
              </a:ext>
            </a:extLst>
          </p:cNvPr>
          <p:cNvSpPr txBox="1"/>
          <p:nvPr/>
        </p:nvSpPr>
        <p:spPr>
          <a:xfrm>
            <a:off x="2035806" y="73019"/>
            <a:ext cx="7172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Funding Opportunities</a:t>
            </a:r>
            <a:endParaRPr lang="en-US" sz="40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A20119-160E-4232-89AC-2479E288A8BA}"/>
              </a:ext>
            </a:extLst>
          </p:cNvPr>
          <p:cNvSpPr txBox="1"/>
          <p:nvPr/>
        </p:nvSpPr>
        <p:spPr>
          <a:xfrm>
            <a:off x="832104" y="1752362"/>
            <a:ext cx="993038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--Grants—open to international researchers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NIH-Wide Funding Opportunity Announcements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R01, R21, R03 , R15, SBIR, STTR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NIAID Funding Opportunity Announcements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PA-19-081/082 (R21/R01) </a:t>
            </a:r>
            <a:r>
              <a:rPr lang="en-US" dirty="0"/>
              <a:t>Advancing Development of Rapid Fungal Diagnostics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57350" lvl="3" indent="-285750">
              <a:buFont typeface="Wingdings" panose="05000000000000000000" pitchFamily="2" charset="2"/>
              <a:buChar char="Ø"/>
            </a:pPr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Focused on therapeutics, vaccines, diagnostics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PAR-20-108 (R01) </a:t>
            </a:r>
            <a:r>
              <a:rPr lang="en-US" dirty="0"/>
              <a:t>International Research in Infectious Diseases (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57350" lvl="3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Investigators in low and middle resourced countries</a:t>
            </a:r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460A02-74CB-47EF-83CA-CEE221E6EDD2}"/>
              </a:ext>
            </a:extLst>
          </p:cNvPr>
          <p:cNvSpPr txBox="1"/>
          <p:nvPr/>
        </p:nvSpPr>
        <p:spPr>
          <a:xfrm>
            <a:off x="832104" y="4617234"/>
            <a:ext cx="843076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Contracts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listings found at </a:t>
            </a: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http://www.fedbizopps.gov</a:t>
            </a:r>
            <a:endParaRPr lang="en-US" sz="2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NIAID BAA Omnibus 2020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Focused on therapeutics, vaccines, diagnostics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721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5">
            <a:extLst>
              <a:ext uri="{FF2B5EF4-FFF2-40B4-BE49-F238E27FC236}">
                <a16:creationId xmlns:a16="http://schemas.microsoft.com/office/drawing/2014/main" id="{26A3163A-264F-4CEE-87C4-F092D8178CBA}"/>
              </a:ext>
            </a:extLst>
          </p:cNvPr>
          <p:cNvSpPr txBox="1">
            <a:spLocks/>
          </p:cNvSpPr>
          <p:nvPr/>
        </p:nvSpPr>
        <p:spPr>
          <a:xfrm>
            <a:off x="1205345" y="0"/>
            <a:ext cx="8229600" cy="865505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b="1" kern="120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/>
              <a:t>NIH budget and paylines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3FA0CB-EE75-40F7-AE5D-1FB8D4AA4203}"/>
              </a:ext>
            </a:extLst>
          </p:cNvPr>
          <p:cNvSpPr txBox="1"/>
          <p:nvPr/>
        </p:nvSpPr>
        <p:spPr>
          <a:xfrm>
            <a:off x="664634" y="1622941"/>
            <a:ext cx="10524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charset="0"/>
                <a:ea typeface="Calibri" charset="0"/>
                <a:cs typeface="Calibri" charset="0"/>
              </a:rPr>
              <a:t>NIAID FY 2020 budget—Final paylines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6834" y="2463800"/>
            <a:ext cx="9977966" cy="2608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R01 (non-new PIs)         14</a:t>
            </a:r>
            <a:r>
              <a:rPr lang="en-US" sz="2800" baseline="30000" dirty="0">
                <a:latin typeface="Calibri" charset="0"/>
                <a:ea typeface="Calibri" charset="0"/>
                <a:cs typeface="Calibri" charset="0"/>
              </a:rPr>
              <a:t>th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percentile  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R01(new PIs)	                 18</a:t>
            </a:r>
            <a:r>
              <a:rPr lang="en-US" sz="2800" baseline="30000" dirty="0">
                <a:latin typeface="Calibri" charset="0"/>
                <a:ea typeface="Calibri" charset="0"/>
                <a:cs typeface="Calibri" charset="0"/>
              </a:rPr>
              <a:t>th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percentile 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R21			      31 overall impact score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SBIR			      34 overall impact score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06700" y="5235059"/>
            <a:ext cx="784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--www.niaid.nih.gov/grants-contracts/</a:t>
            </a:r>
            <a:r>
              <a:rPr lang="en-US" sz="2800" dirty="0" err="1">
                <a:latin typeface="Calibri" charset="0"/>
                <a:ea typeface="Calibri" charset="0"/>
                <a:cs typeface="Calibri" charset="0"/>
              </a:rPr>
              <a:t>niaid-paylines</a:t>
            </a:r>
            <a:endParaRPr lang="en-US" sz="2800" dirty="0">
              <a:latin typeface="Calibri" charset="0"/>
              <a:ea typeface="Calibri" charset="0"/>
              <a:cs typeface="Calibri" charset="0"/>
            </a:endParaRPr>
          </a:p>
          <a:p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--@</a:t>
            </a:r>
            <a:r>
              <a:rPr lang="en-US" sz="2800" dirty="0" err="1">
                <a:latin typeface="Calibri" charset="0"/>
                <a:ea typeface="Calibri" charset="0"/>
                <a:cs typeface="Calibri" charset="0"/>
              </a:rPr>
              <a:t>NIAIDFunding</a:t>
            </a:r>
            <a:endParaRPr lang="en-US" sz="2800" dirty="0">
              <a:latin typeface="Calibri" charset="0"/>
              <a:ea typeface="Calibri" charset="0"/>
              <a:cs typeface="Calibri" charset="0"/>
            </a:endParaRPr>
          </a:p>
          <a:p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--</a:t>
            </a:r>
            <a:r>
              <a:rPr lang="en-US" sz="2800" dirty="0" err="1">
                <a:latin typeface="Calibri" charset="0"/>
                <a:ea typeface="Calibri" charset="0"/>
                <a:cs typeface="Calibri" charset="0"/>
              </a:rPr>
              <a:t>donalove@nih.gov</a:t>
            </a:r>
            <a:endParaRPr lang="en-US" sz="2800" dirty="0">
              <a:latin typeface="Calibri" charset="0"/>
              <a:ea typeface="Calibri" charset="0"/>
              <a:cs typeface="Calibri" charset="0"/>
            </a:endParaRPr>
          </a:p>
          <a:p>
            <a:endParaRPr lang="en-US" sz="2400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057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7241" y="6053559"/>
            <a:ext cx="2453832" cy="682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4" descr="illustration of a product development services timeline">
            <a:extLst>
              <a:ext uri="{FF2B5EF4-FFF2-40B4-BE49-F238E27FC236}">
                <a16:creationId xmlns:a16="http://schemas.microsoft.com/office/drawing/2014/main" id="{A6CDF991-E8A5-4AE1-8081-69D3373E1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005" y="1276431"/>
            <a:ext cx="5786546" cy="2499297"/>
          </a:xfrm>
          <a:prstGeom prst="rect">
            <a:avLst/>
          </a:prstGeom>
          <a:solidFill>
            <a:srgbClr val="0070C0">
              <a:alpha val="99000"/>
            </a:srgbClr>
          </a:solidFill>
          <a:ln w="12700">
            <a:solidFill>
              <a:schemeClr val="bg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FE1238-D919-4078-829C-39D675870193}"/>
              </a:ext>
            </a:extLst>
          </p:cNvPr>
          <p:cNvSpPr txBox="1"/>
          <p:nvPr/>
        </p:nvSpPr>
        <p:spPr>
          <a:xfrm>
            <a:off x="798653" y="150021"/>
            <a:ext cx="9711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Therapeutic Development Services</a:t>
            </a:r>
            <a:endParaRPr lang="en-US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57936" y="3475502"/>
            <a:ext cx="50962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Interventional Agents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therapeutics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diagnostics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7818" y="3475502"/>
            <a:ext cx="546524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Biopharmaceutical Products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monoclonal antibodies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recombinant proteins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siRNA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D22B87-5A80-4063-A3DF-41D0F3D57ADD}"/>
              </a:ext>
            </a:extLst>
          </p:cNvPr>
          <p:cNvSpPr txBox="1"/>
          <p:nvPr/>
        </p:nvSpPr>
        <p:spPr>
          <a:xfrm>
            <a:off x="1124712" y="5974799"/>
            <a:ext cx="9473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www.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niaid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.nih.gov/research/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therapeutic-development-services</a:t>
            </a:r>
          </a:p>
        </p:txBody>
      </p:sp>
    </p:spTree>
    <p:extLst>
      <p:ext uri="{BB962C8B-B14F-4D97-AF65-F5344CB8AC3E}">
        <p14:creationId xmlns:p14="http://schemas.microsoft.com/office/powerpoint/2010/main" val="677334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7241" y="6053559"/>
            <a:ext cx="2453832" cy="682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4" descr="illustration of a product development services timeline">
            <a:extLst>
              <a:ext uri="{FF2B5EF4-FFF2-40B4-BE49-F238E27FC236}">
                <a16:creationId xmlns:a16="http://schemas.microsoft.com/office/drawing/2014/main" id="{A6CDF991-E8A5-4AE1-8081-69D3373E1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005" y="1276431"/>
            <a:ext cx="5786546" cy="2499297"/>
          </a:xfrm>
          <a:prstGeom prst="rect">
            <a:avLst/>
          </a:prstGeom>
          <a:solidFill>
            <a:srgbClr val="0070C0">
              <a:alpha val="99000"/>
            </a:srgbClr>
          </a:solidFill>
          <a:ln w="12700">
            <a:solidFill>
              <a:schemeClr val="bg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FE1238-D919-4078-829C-39D675870193}"/>
              </a:ext>
            </a:extLst>
          </p:cNvPr>
          <p:cNvSpPr txBox="1"/>
          <p:nvPr/>
        </p:nvSpPr>
        <p:spPr>
          <a:xfrm>
            <a:off x="798653" y="150021"/>
            <a:ext cx="9711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Therapeutic Development Services</a:t>
            </a:r>
            <a:endParaRPr lang="en-US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47241" y="3518553"/>
            <a:ext cx="509629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Interventional Agents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 dirty="0"/>
              <a:t>Lead Identification and Development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 dirty="0"/>
              <a:t>Chemistry and Manufacturing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 i="1" dirty="0"/>
              <a:t>In Vitro</a:t>
            </a:r>
            <a:r>
              <a:rPr lang="en-US" sz="2000" dirty="0"/>
              <a:t> and </a:t>
            </a:r>
            <a:r>
              <a:rPr lang="en-US" sz="2000" i="1" dirty="0"/>
              <a:t>In Vivo</a:t>
            </a:r>
            <a:r>
              <a:rPr lang="en-US" sz="2000" dirty="0"/>
              <a:t> Preclinical Safety, Toxicology, and Pharmacokinetics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 dirty="0"/>
              <a:t>Preclinical Development, Planning, and Evaluation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43538" y="3518553"/>
            <a:ext cx="54652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Biopharmaceutical Products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 dirty="0"/>
              <a:t>Product development planning and evaluation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 dirty="0"/>
              <a:t>Assay development and product release testing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 dirty="0"/>
              <a:t>Process development and formulation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 dirty="0"/>
              <a:t>GMP manufacturing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 dirty="0"/>
              <a:t>Regulatory CMC documentation support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821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ro_from_Tam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3507</TotalTime>
  <Words>364</Words>
  <Application>Microsoft Office PowerPoint</Application>
  <PresentationFormat>Widescreen</PresentationFormat>
  <Paragraphs>93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Wingdings</vt:lpstr>
      <vt:lpstr>Wingdings 2</vt:lpstr>
      <vt:lpstr>ヒラギノ角ゴ Pro W3</vt:lpstr>
      <vt:lpstr>Intro_from_Tam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Love, Dona (NIH/NIAID) [E]</dc:creator>
  <cp:lastModifiedBy>Graham Atherton</cp:lastModifiedBy>
  <cp:revision>84</cp:revision>
  <dcterms:created xsi:type="dcterms:W3CDTF">2017-07-26T12:51:55Z</dcterms:created>
  <dcterms:modified xsi:type="dcterms:W3CDTF">2020-03-02T12:36:46Z</dcterms:modified>
</cp:coreProperties>
</file>